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57" r:id="rId4"/>
    <p:sldId id="263" r:id="rId5"/>
    <p:sldId id="258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76" r:id="rId14"/>
    <p:sldId id="271" r:id="rId15"/>
    <p:sldId id="272" r:id="rId16"/>
    <p:sldId id="273" r:id="rId17"/>
    <p:sldId id="260" r:id="rId18"/>
    <p:sldId id="261" r:id="rId19"/>
    <p:sldId id="264" r:id="rId20"/>
    <p:sldId id="274" r:id="rId21"/>
    <p:sldId id="26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923" autoAdjust="0"/>
  </p:normalViewPr>
  <p:slideViewPr>
    <p:cSldViewPr snapToGrid="0">
      <p:cViewPr varScale="1">
        <p:scale>
          <a:sx n="77" d="100"/>
          <a:sy n="77" d="100"/>
        </p:scale>
        <p:origin x="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45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BA9D1-FF9B-4DA3-866A-7DE76DC3FF0A}" type="doc">
      <dgm:prSet loTypeId="urn:microsoft.com/office/officeart/2005/8/layout/cycle2" loCatId="cycle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71F7822-220B-4547-B149-AB7BD594680E}">
      <dgm:prSet phldrT="[Text]"/>
      <dgm:spPr/>
      <dgm:t>
        <a:bodyPr/>
        <a:lstStyle/>
        <a:p>
          <a:r>
            <a:rPr lang="en-US" dirty="0" smtClean="0"/>
            <a:t>Avoid coming to school because of finding work hard, worry about class tests, social integration etc.</a:t>
          </a:r>
          <a:endParaRPr lang="en-US" dirty="0"/>
        </a:p>
      </dgm:t>
    </dgm:pt>
    <dgm:pt modelId="{97E7BC78-F98D-4A4C-BE9B-4D3DEE607D0D}" type="parTrans" cxnId="{36F044FA-48DF-4B35-840E-8F33E86D54F9}">
      <dgm:prSet/>
      <dgm:spPr/>
      <dgm:t>
        <a:bodyPr/>
        <a:lstStyle/>
        <a:p>
          <a:endParaRPr lang="en-US"/>
        </a:p>
      </dgm:t>
    </dgm:pt>
    <dgm:pt modelId="{DD3C5867-36D8-4BCD-A40E-A7995386C1B4}" type="sibTrans" cxnId="{36F044FA-48DF-4B35-840E-8F33E86D54F9}">
      <dgm:prSet/>
      <dgm:spPr/>
      <dgm:t>
        <a:bodyPr/>
        <a:lstStyle/>
        <a:p>
          <a:endParaRPr lang="en-US"/>
        </a:p>
      </dgm:t>
    </dgm:pt>
    <dgm:pt modelId="{61AE8C5A-F56C-4FA6-A14A-C712747FB0BA}">
      <dgm:prSet phldrT="[Text]"/>
      <dgm:spPr/>
      <dgm:t>
        <a:bodyPr/>
        <a:lstStyle/>
        <a:p>
          <a:r>
            <a:rPr lang="en-US" dirty="0" smtClean="0"/>
            <a:t>Miss out on class work; bonding with peers.</a:t>
          </a:r>
          <a:endParaRPr lang="en-US" dirty="0"/>
        </a:p>
      </dgm:t>
    </dgm:pt>
    <dgm:pt modelId="{293E489D-0366-460D-8BBE-197743F2336C}" type="parTrans" cxnId="{447FFBF4-9B65-4D03-8940-69B22251C876}">
      <dgm:prSet/>
      <dgm:spPr/>
      <dgm:t>
        <a:bodyPr/>
        <a:lstStyle/>
        <a:p>
          <a:endParaRPr lang="en-US"/>
        </a:p>
      </dgm:t>
    </dgm:pt>
    <dgm:pt modelId="{210B3962-97E6-40A7-A3CF-CEBD249A495E}" type="sibTrans" cxnId="{447FFBF4-9B65-4D03-8940-69B22251C876}">
      <dgm:prSet/>
      <dgm:spPr/>
      <dgm:t>
        <a:bodyPr/>
        <a:lstStyle/>
        <a:p>
          <a:endParaRPr lang="en-US"/>
        </a:p>
      </dgm:t>
    </dgm:pt>
    <dgm:pt modelId="{F2BD0E1C-B623-426C-9D88-AE9D9D489EFC}">
      <dgm:prSet phldrT="[Text]"/>
      <dgm:spPr/>
      <dgm:t>
        <a:bodyPr/>
        <a:lstStyle/>
        <a:p>
          <a:r>
            <a:rPr lang="en-US" dirty="0" smtClean="0"/>
            <a:t>Anxiety about what to tell other students; falling further behind in class work.</a:t>
          </a:r>
          <a:endParaRPr lang="en-US" dirty="0"/>
        </a:p>
      </dgm:t>
    </dgm:pt>
    <dgm:pt modelId="{0BF9581A-3592-4150-9629-7B7F459E0625}" type="parTrans" cxnId="{27784C3E-A6B8-439E-9F61-EA016520C783}">
      <dgm:prSet/>
      <dgm:spPr/>
      <dgm:t>
        <a:bodyPr/>
        <a:lstStyle/>
        <a:p>
          <a:endParaRPr lang="en-US"/>
        </a:p>
      </dgm:t>
    </dgm:pt>
    <dgm:pt modelId="{BCC26178-AC28-412D-BD31-8FF195314D73}" type="sibTrans" cxnId="{27784C3E-A6B8-439E-9F61-EA016520C783}">
      <dgm:prSet/>
      <dgm:spPr/>
      <dgm:t>
        <a:bodyPr/>
        <a:lstStyle/>
        <a:p>
          <a:endParaRPr lang="en-US"/>
        </a:p>
      </dgm:t>
    </dgm:pt>
    <dgm:pt modelId="{6B296D27-8FC9-4CCF-A119-5BEBC4115E0A}" type="pres">
      <dgm:prSet presAssocID="{B43BA9D1-FF9B-4DA3-866A-7DE76DC3FF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503E95-034A-4822-A1DB-1D943F01AAA8}" type="pres">
      <dgm:prSet presAssocID="{171F7822-220B-4547-B149-AB7BD594680E}" presName="node" presStyleLbl="node1" presStyleIdx="0" presStyleCnt="3" custScaleX="195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44926-1A3B-47AC-AC40-78949D1EFFB6}" type="pres">
      <dgm:prSet presAssocID="{DD3C5867-36D8-4BCD-A40E-A7995386C1B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F1EE10D-A7FB-40E5-AB16-DBAEA901A4ED}" type="pres">
      <dgm:prSet presAssocID="{DD3C5867-36D8-4BCD-A40E-A7995386C1B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63DC0F9-924B-4A72-8F36-F7E1A77E5AAF}" type="pres">
      <dgm:prSet presAssocID="{61AE8C5A-F56C-4FA6-A14A-C712747FB0BA}" presName="node" presStyleLbl="node1" presStyleIdx="1" presStyleCnt="3" custScaleX="193694" custRadScaleRad="148141" custRadScaleInc="-18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4E31F-24F7-40A4-BE1B-19563057F730}" type="pres">
      <dgm:prSet presAssocID="{210B3962-97E6-40A7-A3CF-CEBD249A495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FE638A2-7C29-485D-9A22-F87F077CEDD6}" type="pres">
      <dgm:prSet presAssocID="{210B3962-97E6-40A7-A3CF-CEBD249A495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E6185BC-C7B2-4693-844C-4AEF58986ACB}" type="pres">
      <dgm:prSet presAssocID="{F2BD0E1C-B623-426C-9D88-AE9D9D489EFC}" presName="node" presStyleLbl="node1" presStyleIdx="2" presStyleCnt="3" custScaleX="172293" custRadScaleRad="155602" custRadScaleInc="17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E144D-AA3E-4410-B611-81315B1996F2}" type="pres">
      <dgm:prSet presAssocID="{BCC26178-AC28-412D-BD31-8FF195314D7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88B55E2-2DE7-4784-B64C-3D07BB4CE309}" type="pres">
      <dgm:prSet presAssocID="{BCC26178-AC28-412D-BD31-8FF195314D7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EE77967-68BE-41DC-89E5-7BC946A9637C}" type="presOf" srcId="{BCC26178-AC28-412D-BD31-8FF195314D73}" destId="{2ABE144D-AA3E-4410-B611-81315B1996F2}" srcOrd="0" destOrd="0" presId="urn:microsoft.com/office/officeart/2005/8/layout/cycle2"/>
    <dgm:cxn modelId="{0431C0B4-E9C2-46F3-99B8-ACC211C91037}" type="presOf" srcId="{F2BD0E1C-B623-426C-9D88-AE9D9D489EFC}" destId="{EE6185BC-C7B2-4693-844C-4AEF58986ACB}" srcOrd="0" destOrd="0" presId="urn:microsoft.com/office/officeart/2005/8/layout/cycle2"/>
    <dgm:cxn modelId="{D4AFCEA6-9CA9-45AD-90DB-15156A90F4B4}" type="presOf" srcId="{DD3C5867-36D8-4BCD-A40E-A7995386C1B4}" destId="{0F1EE10D-A7FB-40E5-AB16-DBAEA901A4ED}" srcOrd="1" destOrd="0" presId="urn:microsoft.com/office/officeart/2005/8/layout/cycle2"/>
    <dgm:cxn modelId="{BF20CAAF-9B19-44B5-B8FC-44D7D0AAEA3E}" type="presOf" srcId="{210B3962-97E6-40A7-A3CF-CEBD249A495E}" destId="{7FE638A2-7C29-485D-9A22-F87F077CEDD6}" srcOrd="1" destOrd="0" presId="urn:microsoft.com/office/officeart/2005/8/layout/cycle2"/>
    <dgm:cxn modelId="{447FFBF4-9B65-4D03-8940-69B22251C876}" srcId="{B43BA9D1-FF9B-4DA3-866A-7DE76DC3FF0A}" destId="{61AE8C5A-F56C-4FA6-A14A-C712747FB0BA}" srcOrd="1" destOrd="0" parTransId="{293E489D-0366-460D-8BBE-197743F2336C}" sibTransId="{210B3962-97E6-40A7-A3CF-CEBD249A495E}"/>
    <dgm:cxn modelId="{EB44B25B-B90F-4170-902B-FCF2F1E17893}" type="presOf" srcId="{B43BA9D1-FF9B-4DA3-866A-7DE76DC3FF0A}" destId="{6B296D27-8FC9-4CCF-A119-5BEBC4115E0A}" srcOrd="0" destOrd="0" presId="urn:microsoft.com/office/officeart/2005/8/layout/cycle2"/>
    <dgm:cxn modelId="{E3A4CBA6-C794-4496-89F9-969154CF3E02}" type="presOf" srcId="{DD3C5867-36D8-4BCD-A40E-A7995386C1B4}" destId="{17344926-1A3B-47AC-AC40-78949D1EFFB6}" srcOrd="0" destOrd="0" presId="urn:microsoft.com/office/officeart/2005/8/layout/cycle2"/>
    <dgm:cxn modelId="{652AF983-7D27-491D-B547-9C5E1C8E83B6}" type="presOf" srcId="{171F7822-220B-4547-B149-AB7BD594680E}" destId="{63503E95-034A-4822-A1DB-1D943F01AAA8}" srcOrd="0" destOrd="0" presId="urn:microsoft.com/office/officeart/2005/8/layout/cycle2"/>
    <dgm:cxn modelId="{621C7DAF-B8D8-4E2D-B5FF-DB48391E47DC}" type="presOf" srcId="{61AE8C5A-F56C-4FA6-A14A-C712747FB0BA}" destId="{A63DC0F9-924B-4A72-8F36-F7E1A77E5AAF}" srcOrd="0" destOrd="0" presId="urn:microsoft.com/office/officeart/2005/8/layout/cycle2"/>
    <dgm:cxn modelId="{B690F3BE-89DC-440F-B4C3-144FE8794D8D}" type="presOf" srcId="{BCC26178-AC28-412D-BD31-8FF195314D73}" destId="{F88B55E2-2DE7-4784-B64C-3D07BB4CE309}" srcOrd="1" destOrd="0" presId="urn:microsoft.com/office/officeart/2005/8/layout/cycle2"/>
    <dgm:cxn modelId="{27784C3E-A6B8-439E-9F61-EA016520C783}" srcId="{B43BA9D1-FF9B-4DA3-866A-7DE76DC3FF0A}" destId="{F2BD0E1C-B623-426C-9D88-AE9D9D489EFC}" srcOrd="2" destOrd="0" parTransId="{0BF9581A-3592-4150-9629-7B7F459E0625}" sibTransId="{BCC26178-AC28-412D-BD31-8FF195314D73}"/>
    <dgm:cxn modelId="{36F044FA-48DF-4B35-840E-8F33E86D54F9}" srcId="{B43BA9D1-FF9B-4DA3-866A-7DE76DC3FF0A}" destId="{171F7822-220B-4547-B149-AB7BD594680E}" srcOrd="0" destOrd="0" parTransId="{97E7BC78-F98D-4A4C-BE9B-4D3DEE607D0D}" sibTransId="{DD3C5867-36D8-4BCD-A40E-A7995386C1B4}"/>
    <dgm:cxn modelId="{5437CED9-CDE1-43AA-98B5-1EA2F972E608}" type="presOf" srcId="{210B3962-97E6-40A7-A3CF-CEBD249A495E}" destId="{48F4E31F-24F7-40A4-BE1B-19563057F730}" srcOrd="0" destOrd="0" presId="urn:microsoft.com/office/officeart/2005/8/layout/cycle2"/>
    <dgm:cxn modelId="{5C3D473E-7052-4E64-AEC5-449875B6F75C}" type="presParOf" srcId="{6B296D27-8FC9-4CCF-A119-5BEBC4115E0A}" destId="{63503E95-034A-4822-A1DB-1D943F01AAA8}" srcOrd="0" destOrd="0" presId="urn:microsoft.com/office/officeart/2005/8/layout/cycle2"/>
    <dgm:cxn modelId="{2080822A-1F6D-4CBF-99C9-B5DA09FF982C}" type="presParOf" srcId="{6B296D27-8FC9-4CCF-A119-5BEBC4115E0A}" destId="{17344926-1A3B-47AC-AC40-78949D1EFFB6}" srcOrd="1" destOrd="0" presId="urn:microsoft.com/office/officeart/2005/8/layout/cycle2"/>
    <dgm:cxn modelId="{306F1C8D-67EA-4ADB-94F0-F438EAE2688F}" type="presParOf" srcId="{17344926-1A3B-47AC-AC40-78949D1EFFB6}" destId="{0F1EE10D-A7FB-40E5-AB16-DBAEA901A4ED}" srcOrd="0" destOrd="0" presId="urn:microsoft.com/office/officeart/2005/8/layout/cycle2"/>
    <dgm:cxn modelId="{194BAC9A-47AA-4A5C-973F-A224CDB7474F}" type="presParOf" srcId="{6B296D27-8FC9-4CCF-A119-5BEBC4115E0A}" destId="{A63DC0F9-924B-4A72-8F36-F7E1A77E5AAF}" srcOrd="2" destOrd="0" presId="urn:microsoft.com/office/officeart/2005/8/layout/cycle2"/>
    <dgm:cxn modelId="{F2C539A2-0E68-4A47-849F-3BE98E77CF08}" type="presParOf" srcId="{6B296D27-8FC9-4CCF-A119-5BEBC4115E0A}" destId="{48F4E31F-24F7-40A4-BE1B-19563057F730}" srcOrd="3" destOrd="0" presId="urn:microsoft.com/office/officeart/2005/8/layout/cycle2"/>
    <dgm:cxn modelId="{7E663CB5-E730-48D4-A52B-E3479956E21A}" type="presParOf" srcId="{48F4E31F-24F7-40A4-BE1B-19563057F730}" destId="{7FE638A2-7C29-485D-9A22-F87F077CEDD6}" srcOrd="0" destOrd="0" presId="urn:microsoft.com/office/officeart/2005/8/layout/cycle2"/>
    <dgm:cxn modelId="{B87E9BB9-4AAB-47B7-8CE9-FD0B46CA967F}" type="presParOf" srcId="{6B296D27-8FC9-4CCF-A119-5BEBC4115E0A}" destId="{EE6185BC-C7B2-4693-844C-4AEF58986ACB}" srcOrd="4" destOrd="0" presId="urn:microsoft.com/office/officeart/2005/8/layout/cycle2"/>
    <dgm:cxn modelId="{2916B080-8993-4BA5-9FF3-23AF9361171B}" type="presParOf" srcId="{6B296D27-8FC9-4CCF-A119-5BEBC4115E0A}" destId="{2ABE144D-AA3E-4410-B611-81315B1996F2}" srcOrd="5" destOrd="0" presId="urn:microsoft.com/office/officeart/2005/8/layout/cycle2"/>
    <dgm:cxn modelId="{4017507B-FEB4-493C-96FA-BB65C771B4B1}" type="presParOf" srcId="{2ABE144D-AA3E-4410-B611-81315B1996F2}" destId="{F88B55E2-2DE7-4784-B64C-3D07BB4CE30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03E95-034A-4822-A1DB-1D943F01AAA8}">
      <dsp:nvSpPr>
        <dsp:cNvPr id="0" name=""/>
        <dsp:cNvSpPr/>
      </dsp:nvSpPr>
      <dsp:spPr>
        <a:xfrm>
          <a:off x="2233072" y="549"/>
          <a:ext cx="3457154" cy="17727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Avoid coming to school because of finding work hard, worry about class tests, social integration etc.</a:t>
          </a:r>
          <a:endParaRPr lang="en-US" sz="1700" kern="1200" dirty="0"/>
        </a:p>
      </dsp:txBody>
      <dsp:txXfrm>
        <a:off x="2739360" y="260160"/>
        <a:ext cx="2444578" cy="1253514"/>
      </dsp:txXfrm>
    </dsp:sp>
    <dsp:sp modelId="{17344926-1A3B-47AC-AC40-78949D1EFFB6}">
      <dsp:nvSpPr>
        <dsp:cNvPr id="0" name=""/>
        <dsp:cNvSpPr/>
      </dsp:nvSpPr>
      <dsp:spPr>
        <a:xfrm rot="2786087">
          <a:off x="4783660" y="1710610"/>
          <a:ext cx="491916" cy="5982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806595" y="1776804"/>
        <a:ext cx="344341" cy="358978"/>
      </dsp:txXfrm>
    </dsp:sp>
    <dsp:sp modelId="{A63DC0F9-924B-4A72-8F36-F7E1A77E5AAF}">
      <dsp:nvSpPr>
        <dsp:cNvPr id="0" name=""/>
        <dsp:cNvSpPr/>
      </dsp:nvSpPr>
      <dsp:spPr>
        <a:xfrm>
          <a:off x="4398939" y="2265362"/>
          <a:ext cx="3433683" cy="17727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Miss out on class work; bonding with peers.</a:t>
          </a:r>
          <a:endParaRPr lang="en-US" sz="1700" kern="1200" dirty="0"/>
        </a:p>
      </dsp:txBody>
      <dsp:txXfrm>
        <a:off x="4901790" y="2524973"/>
        <a:ext cx="2427981" cy="1253514"/>
      </dsp:txXfrm>
    </dsp:sp>
    <dsp:sp modelId="{48F4E31F-24F7-40A4-BE1B-19563057F730}">
      <dsp:nvSpPr>
        <dsp:cNvPr id="0" name=""/>
        <dsp:cNvSpPr/>
      </dsp:nvSpPr>
      <dsp:spPr>
        <a:xfrm rot="10769908">
          <a:off x="3524525" y="2872558"/>
          <a:ext cx="618108" cy="5982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704011" y="2991432"/>
        <a:ext cx="438619" cy="358978"/>
      </dsp:txXfrm>
    </dsp:sp>
    <dsp:sp modelId="{EE6185BC-C7B2-4693-844C-4AEF58986ACB}">
      <dsp:nvSpPr>
        <dsp:cNvPr id="0" name=""/>
        <dsp:cNvSpPr/>
      </dsp:nvSpPr>
      <dsp:spPr>
        <a:xfrm>
          <a:off x="178861" y="2303963"/>
          <a:ext cx="3054300" cy="17727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Anxiety about what to tell other students; falling further behind in class work.</a:t>
          </a:r>
          <a:endParaRPr lang="en-US" sz="1700" kern="1200" dirty="0"/>
        </a:p>
      </dsp:txBody>
      <dsp:txXfrm>
        <a:off x="626153" y="2563574"/>
        <a:ext cx="2159716" cy="1253514"/>
      </dsp:txXfrm>
    </dsp:sp>
    <dsp:sp modelId="{2ABE144D-AA3E-4410-B611-81315B1996F2}">
      <dsp:nvSpPr>
        <dsp:cNvPr id="0" name=""/>
        <dsp:cNvSpPr/>
      </dsp:nvSpPr>
      <dsp:spPr>
        <a:xfrm rot="18863975">
          <a:off x="2537688" y="1761344"/>
          <a:ext cx="549455" cy="5982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562442" y="1939890"/>
        <a:ext cx="384619" cy="358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44054-0717-4815-BCD7-9C7E1A9612AC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B66FD-E07F-41E8-849D-EF2CA22C0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451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AF62F-54A6-4B2E-8354-EFDEDB971D53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627D1-B65F-461E-9D75-91A3D7437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3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27D1-B65F-461E-9D75-91A3D7437B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194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27D1-B65F-461E-9D75-91A3D7437B0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85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27D1-B65F-461E-9D75-91A3D7437B0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92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27D1-B65F-461E-9D75-91A3D7437B0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77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27D1-B65F-461E-9D75-91A3D7437B0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348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27D1-B65F-461E-9D75-91A3D7437B0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1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27D1-B65F-461E-9D75-91A3D7437B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96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27D1-B65F-461E-9D75-91A3D7437B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5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27D1-B65F-461E-9D75-91A3D7437B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30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27D1-B65F-461E-9D75-91A3D7437B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8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27D1-B65F-461E-9D75-91A3D7437B0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9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27D1-B65F-461E-9D75-91A3D7437B0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29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27D1-B65F-461E-9D75-91A3D7437B0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964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27D1-B65F-461E-9D75-91A3D7437B0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59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5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9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9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82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6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4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6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3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9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0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9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5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0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9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7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4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Special needs in </a:t>
            </a:r>
            <a:br>
              <a:rPr lang="en-GB" dirty="0" smtClean="0"/>
            </a:br>
            <a:r>
              <a:rPr lang="en-GB" dirty="0"/>
              <a:t>S</a:t>
            </a:r>
            <a:r>
              <a:rPr lang="en-GB" dirty="0" smtClean="0"/>
              <a:t>coil Ruáin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79" y="248605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Have problems with the speed of their work/processing/memory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Let the school know that your child is </a:t>
            </a:r>
            <a:r>
              <a:rPr lang="en-GB" sz="4000" dirty="0" smtClean="0"/>
              <a:t>struggling. 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376" y="4114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Struggle to follow instructions, especially multi-step instructions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Wait </a:t>
            </a:r>
            <a:r>
              <a:rPr lang="en-GB" sz="4000" dirty="0"/>
              <a:t>until one thing is finished before giving the next instruction. Visual lists can be helpful.</a:t>
            </a:r>
          </a:p>
        </p:txBody>
      </p:sp>
    </p:spTree>
    <p:extLst>
      <p:ext uri="{BB962C8B-B14F-4D97-AF65-F5344CB8AC3E}">
        <p14:creationId xmlns:p14="http://schemas.microsoft.com/office/powerpoint/2010/main" val="133992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Become frustrated with school work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Try to focus on all the things your child does </a:t>
            </a:r>
            <a:r>
              <a:rPr lang="en-GB" sz="4000" dirty="0" smtClean="0"/>
              <a:t>well while encouraging them to attempt all work.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36" y="4114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0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to avoid coming to school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980335"/>
              </p:ext>
            </p:extLst>
          </p:nvPr>
        </p:nvGraphicFramePr>
        <p:xfrm>
          <a:off x="3774209" y="2333798"/>
          <a:ext cx="8112991" cy="407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6523" y="2333798"/>
            <a:ext cx="3466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Please let the school know if your child is trying to avoid coming.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1112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Act out at home, even though school says their behaviour is fine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Tell the school: contact the year head, class teacher or SEN co-ordinator.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376" y="4114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Have higher than normal levels of </a:t>
            </a:r>
            <a:r>
              <a:rPr lang="en-GB" dirty="0" smtClean="0"/>
              <a:t>anxiety or low </a:t>
            </a:r>
            <a:r>
              <a:rPr lang="en-GB" dirty="0"/>
              <a:t>self-esteem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/>
              <a:t>Try to focus on all the things your child does </a:t>
            </a:r>
            <a:r>
              <a:rPr lang="en-GB" sz="4000" dirty="0" smtClean="0"/>
              <a:t>well. There is nothing “wrong” with your child, they don’t have an illness that can be cured. They have an impairment that can be managed.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681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Experience social problems (especially with AHDH/ASD)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000" dirty="0" smtClean="0"/>
              <a:t>Encourage your child in a hobby they enjoy where they can spend time with their peers.</a:t>
            </a:r>
          </a:p>
          <a:p>
            <a:r>
              <a:rPr lang="en-GB" sz="4000" dirty="0" smtClean="0"/>
              <a:t>Talk to them and listen to them. Let the school know if you suspect bullying.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562" y="4114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2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I help my child?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Provide a wide variety of opportunities to access high-interest text.  The more text your child is exposed to, the more fluent their spelling and reading is likely to become.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802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school help my child?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Extra tuition, in smaller groups</a:t>
            </a:r>
          </a:p>
          <a:p>
            <a:r>
              <a:rPr lang="en-GB" sz="2400" dirty="0" smtClean="0"/>
              <a:t>One-to-one tuition</a:t>
            </a:r>
          </a:p>
          <a:p>
            <a:r>
              <a:rPr lang="en-GB" sz="2400" dirty="0" smtClean="0"/>
              <a:t>Exemptions from the study of languages (during which, your child will have extra lessons in literacy/numeracy)</a:t>
            </a:r>
          </a:p>
          <a:p>
            <a:r>
              <a:rPr lang="en-GB" sz="2400" dirty="0" smtClean="0"/>
              <a:t>Referrals to NEPS and advice on how to access other agencies.</a:t>
            </a:r>
          </a:p>
          <a:p>
            <a:r>
              <a:rPr lang="en-GB" sz="2400" dirty="0" smtClean="0"/>
              <a:t>Reading, spelling and maths initiatives</a:t>
            </a:r>
          </a:p>
          <a:p>
            <a:r>
              <a:rPr lang="en-GB" sz="2400" dirty="0" smtClean="0"/>
              <a:t>Access to visiting teachers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063" y="4114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school help my child?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Access to </a:t>
            </a:r>
            <a:r>
              <a:rPr lang="en-GB" sz="2800" dirty="0" err="1" smtClean="0"/>
              <a:t>Coiscéim</a:t>
            </a:r>
            <a:r>
              <a:rPr lang="en-GB" sz="2800" dirty="0" smtClean="0"/>
              <a:t> for students on the autism spectrum</a:t>
            </a:r>
          </a:p>
          <a:p>
            <a:r>
              <a:rPr lang="en-GB" sz="2800" dirty="0" smtClean="0"/>
              <a:t>Leaving Certificate Applied programme with a focus on life skills and preparation for working life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43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Please note that while the following remarks are aimed at parents of students with additional educational needs, the advice is good for </a:t>
            </a:r>
            <a:r>
              <a:rPr lang="en-GB" sz="3600" b="1" u="sng" dirty="0" smtClean="0"/>
              <a:t>all</a:t>
            </a:r>
            <a:r>
              <a:rPr lang="en-GB" sz="3600" dirty="0" smtClean="0"/>
              <a:t> parents!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0" y="4114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school help my child?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/>
              <a:t>Reasonable accommodations in the certificate examinations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Reader assistant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Spelling and grammar waiver in language subjects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Use of a recording device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Use of assistive technology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A range of tailored accommodations for </a:t>
            </a:r>
            <a:endParaRPr lang="en-GB" sz="2400" dirty="0" smtClean="0"/>
          </a:p>
          <a:p>
            <a:pPr marL="457200" lvl="1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candidates </a:t>
            </a:r>
            <a:r>
              <a:rPr lang="en-GB" sz="2400" dirty="0"/>
              <a:t>with complex disabilities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24" y="4114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3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smtClean="0"/>
              <a:t>			Questions</a:t>
            </a:r>
            <a:r>
              <a:rPr lang="en-GB" sz="7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00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learning difficulty (SLD)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850476" cy="4024125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Put simply, SLD is a gap between a child’s apparent ability (sometimes called intelligence) and their attainments in one or more areas of literacy, where there is no other cause for that difficulty.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2"/>
          <a:stretch/>
        </p:blipFill>
        <p:spPr>
          <a:xfrm>
            <a:off x="6908706" y="2394065"/>
            <a:ext cx="3473889" cy="357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Mild General learning disability</a:t>
            </a:r>
            <a:br>
              <a:rPr lang="en-GB" dirty="0" smtClean="0"/>
            </a:br>
            <a:r>
              <a:rPr lang="en-GB" dirty="0" smtClean="0"/>
              <a:t>(MGLD)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“Students </a:t>
            </a:r>
            <a:r>
              <a:rPr lang="en-GB" dirty="0"/>
              <a:t>with mild general learning disabilities have significantly below-average general intellectual functioning</a:t>
            </a:r>
            <a:r>
              <a:rPr lang="en-GB" dirty="0" smtClean="0"/>
              <a:t>.”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I</a:t>
            </a:r>
            <a:r>
              <a:rPr lang="en-GB" dirty="0" smtClean="0"/>
              <a:t>mmature </a:t>
            </a:r>
          </a:p>
          <a:p>
            <a:r>
              <a:rPr lang="en-GB" dirty="0"/>
              <a:t>S</a:t>
            </a:r>
            <a:r>
              <a:rPr lang="en-GB" dirty="0" smtClean="0"/>
              <a:t>truggle with </a:t>
            </a:r>
            <a:r>
              <a:rPr lang="en-GB" i="1" dirty="0" smtClean="0"/>
              <a:t>all</a:t>
            </a:r>
            <a:r>
              <a:rPr lang="en-GB" dirty="0" smtClean="0"/>
              <a:t> subjects</a:t>
            </a:r>
          </a:p>
          <a:p>
            <a:r>
              <a:rPr lang="en-GB" dirty="0" smtClean="0"/>
              <a:t>Behind in social development </a:t>
            </a:r>
          </a:p>
          <a:p>
            <a:r>
              <a:rPr lang="en-GB" dirty="0" smtClean="0"/>
              <a:t>Problems with reading accuracy + comprehension. </a:t>
            </a:r>
          </a:p>
          <a:p>
            <a:r>
              <a:rPr lang="en-GB" dirty="0" smtClean="0"/>
              <a:t>Memory may be poor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12" y="4114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common SLDs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5330" y="2194560"/>
            <a:ext cx="6260869" cy="4024125"/>
          </a:xfrm>
        </p:spPr>
        <p:txBody>
          <a:bodyPr>
            <a:normAutofit lnSpcReduction="10000"/>
          </a:bodyPr>
          <a:lstStyle/>
          <a:p>
            <a:r>
              <a:rPr lang="en-GB" sz="2000" b="1" dirty="0"/>
              <a:t>Dyslexia </a:t>
            </a:r>
            <a:r>
              <a:rPr lang="en-GB" sz="2000" dirty="0"/>
              <a:t>(reading/spelling)</a:t>
            </a:r>
          </a:p>
          <a:p>
            <a:r>
              <a:rPr lang="en-GB" sz="2000" b="1" dirty="0"/>
              <a:t>Dyscalculia </a:t>
            </a:r>
            <a:r>
              <a:rPr lang="en-GB" sz="2000" dirty="0"/>
              <a:t>(mathematics)   </a:t>
            </a:r>
          </a:p>
          <a:p>
            <a:r>
              <a:rPr lang="en-GB" sz="2000" b="1" dirty="0"/>
              <a:t>Dysgraphia </a:t>
            </a:r>
            <a:r>
              <a:rPr lang="en-GB" sz="2000" dirty="0"/>
              <a:t>(writing)</a:t>
            </a:r>
          </a:p>
          <a:p>
            <a:r>
              <a:rPr lang="en-GB" sz="2000" b="1" dirty="0"/>
              <a:t>Dyspraxia </a:t>
            </a:r>
            <a:r>
              <a:rPr lang="en-GB" sz="2000" dirty="0"/>
              <a:t>or</a:t>
            </a:r>
            <a:r>
              <a:rPr lang="en-GB" sz="2000" b="1" dirty="0"/>
              <a:t> DCD </a:t>
            </a:r>
            <a:r>
              <a:rPr lang="en-GB" sz="2000" dirty="0"/>
              <a:t>(movement and planning)</a:t>
            </a:r>
          </a:p>
          <a:p>
            <a:r>
              <a:rPr lang="en-GB" sz="2000" b="1" dirty="0"/>
              <a:t>ADD </a:t>
            </a:r>
            <a:r>
              <a:rPr lang="en-GB" sz="2000" dirty="0"/>
              <a:t>and </a:t>
            </a:r>
            <a:r>
              <a:rPr lang="en-GB" sz="2000" b="1" dirty="0"/>
              <a:t>ADHD </a:t>
            </a:r>
            <a:r>
              <a:rPr lang="en-GB" sz="2000" dirty="0"/>
              <a:t>(inattention, hyperactivity and impulsivity)</a:t>
            </a:r>
          </a:p>
          <a:p>
            <a:r>
              <a:rPr lang="en-GB" sz="2000" b="1" dirty="0"/>
              <a:t>ASD </a:t>
            </a:r>
            <a:r>
              <a:rPr lang="en-GB" sz="2000" dirty="0"/>
              <a:t>(impairments in social interaction, communication and flexible thinking)</a:t>
            </a:r>
          </a:p>
          <a:p>
            <a:r>
              <a:rPr lang="en-GB" sz="2000" b="1" dirty="0"/>
              <a:t>Specific Language Impairment </a:t>
            </a:r>
            <a:r>
              <a:rPr lang="en-GB" sz="2000" dirty="0"/>
              <a:t>(understanding and communicating using language)</a:t>
            </a:r>
          </a:p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t="8862" r="15010" b="10778"/>
          <a:stretch/>
        </p:blipFill>
        <p:spPr>
          <a:xfrm>
            <a:off x="499666" y="4462473"/>
            <a:ext cx="1310575" cy="1487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41" y="2194560"/>
            <a:ext cx="1732904" cy="2211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03" y="4405745"/>
            <a:ext cx="2423160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cap="all" dirty="0">
                <a:solidFill>
                  <a:prstClr val="black"/>
                </a:solidFill>
                <a:ea typeface="+mj-ea"/>
                <a:cs typeface="+mj-cs"/>
              </a:rPr>
              <a:t>What does a SEN diagnosis mean </a:t>
            </a:r>
            <a:br>
              <a:rPr lang="en-GB" sz="3600" cap="all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GB" sz="3600" cap="all" dirty="0">
                <a:solidFill>
                  <a:prstClr val="black"/>
                </a:solidFill>
                <a:ea typeface="+mj-ea"/>
                <a:cs typeface="+mj-cs"/>
              </a:rPr>
              <a:t>for my child?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187" y="4114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53" y="972191"/>
            <a:ext cx="11028218" cy="1293028"/>
          </a:xfrm>
        </p:spPr>
        <p:txBody>
          <a:bodyPr>
            <a:normAutofit fontScale="90000"/>
          </a:bodyPr>
          <a:lstStyle/>
          <a:p>
            <a:r>
              <a:rPr lang="en-GB" dirty="0"/>
              <a:t>Struggle to organise themselves, books, copies, homework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553" y="2759826"/>
            <a:ext cx="10820400" cy="3100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Try to instil good habits: check your child’s bag before they go to school to make sure they have all their equipment and check they’ve attempted their </a:t>
            </a:r>
            <a:r>
              <a:rPr lang="en-GB" sz="4000" dirty="0" smtClean="0"/>
              <a:t>homework.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6919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Lose gear, coats, pencil cases, </a:t>
            </a:r>
            <a:r>
              <a:rPr lang="en-GB" dirty="0" err="1"/>
              <a:t>etc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Label everything: shoes, coat, schoolbag. Avoid needless expense where </a:t>
            </a:r>
            <a:r>
              <a:rPr lang="en-GB" sz="4000" dirty="0" smtClean="0"/>
              <a:t>possible.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13" y="4114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5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Produce work that is careless and sloppy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Insist on</a:t>
            </a:r>
            <a:r>
              <a:rPr lang="en-GB" sz="4000" i="1" dirty="0"/>
              <a:t> legible </a:t>
            </a:r>
            <a:r>
              <a:rPr lang="en-GB" sz="4000" dirty="0"/>
              <a:t>work but have realistic expectations of what your child can </a:t>
            </a:r>
            <a:r>
              <a:rPr lang="en-GB" sz="4000" dirty="0" smtClean="0"/>
              <a:t>do.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9255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3">
      <a:dk1>
        <a:sysClr val="windowText" lastClr="000000"/>
      </a:dk1>
      <a:lt1>
        <a:sysClr val="window" lastClr="FFFFFF"/>
      </a:lt1>
      <a:dk2>
        <a:srgbClr val="005D3B"/>
      </a:dk2>
      <a:lt2>
        <a:srgbClr val="EBEBEB"/>
      </a:lt2>
      <a:accent1>
        <a:srgbClr val="FFFF00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2981</TotalTime>
  <Words>644</Words>
  <Application>Microsoft Office PowerPoint</Application>
  <PresentationFormat>Widescreen</PresentationFormat>
  <Paragraphs>81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Wingdings 3</vt:lpstr>
      <vt:lpstr>Ion Boardroom</vt:lpstr>
      <vt:lpstr>Special needs in  Scoil Ruáin</vt:lpstr>
      <vt:lpstr>PowerPoint Presentation</vt:lpstr>
      <vt:lpstr>Specific learning difficulty (SLD)</vt:lpstr>
      <vt:lpstr>Mild General learning disability (MGLD)</vt:lpstr>
      <vt:lpstr>Most common SLDs</vt:lpstr>
      <vt:lpstr>PowerPoint Presentation</vt:lpstr>
      <vt:lpstr>Struggle to organise themselves, books, copies, homework </vt:lpstr>
      <vt:lpstr>Lose gear, coats, pencil cases, etc </vt:lpstr>
      <vt:lpstr>Produce work that is careless and sloppy </vt:lpstr>
      <vt:lpstr>Have problems with the speed of their work/processing/memory </vt:lpstr>
      <vt:lpstr>Struggle to follow instructions, especially multi-step instructions </vt:lpstr>
      <vt:lpstr>Become frustrated with school work </vt:lpstr>
      <vt:lpstr>Try to avoid coming to school</vt:lpstr>
      <vt:lpstr>Act out at home, even though school says their behaviour is fine </vt:lpstr>
      <vt:lpstr>Have higher than normal levels of anxiety or low self-esteem </vt:lpstr>
      <vt:lpstr>Experience social problems (especially with AHDH/ASD) </vt:lpstr>
      <vt:lpstr>How can I help my child?</vt:lpstr>
      <vt:lpstr>How can school help my child?</vt:lpstr>
      <vt:lpstr>How can school help my child?</vt:lpstr>
      <vt:lpstr>How can school help my child?</vt:lpstr>
      <vt:lpstr>PowerPoint Presentation</vt:lpstr>
    </vt:vector>
  </TitlesOfParts>
  <Company>Tipperary ETB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needs in scoil ruain</dc:title>
  <dc:creator>jane oconnor</dc:creator>
  <cp:lastModifiedBy>jane oconnor</cp:lastModifiedBy>
  <cp:revision>51</cp:revision>
  <dcterms:created xsi:type="dcterms:W3CDTF">2017-02-03T13:10:08Z</dcterms:created>
  <dcterms:modified xsi:type="dcterms:W3CDTF">2019-03-07T11:55:01Z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