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2" r:id="rId1"/>
  </p:sldMasterIdLst>
  <p:notesMasterIdLst>
    <p:notesMasterId r:id="rId14"/>
  </p:notesMasterIdLst>
  <p:handoutMasterIdLst>
    <p:handoutMasterId r:id="rId15"/>
  </p:handoutMasterIdLst>
  <p:sldIdLst>
    <p:sldId id="257" r:id="rId2"/>
    <p:sldId id="267" r:id="rId3"/>
    <p:sldId id="258" r:id="rId4"/>
    <p:sldId id="259" r:id="rId5"/>
    <p:sldId id="268" r:id="rId6"/>
    <p:sldId id="272" r:id="rId7"/>
    <p:sldId id="271" r:id="rId8"/>
    <p:sldId id="269" r:id="rId9"/>
    <p:sldId id="274" r:id="rId10"/>
    <p:sldId id="270" r:id="rId11"/>
    <p:sldId id="265" r:id="rId12"/>
    <p:sldId id="275" r:id="rId13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945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192">
          <p15:clr>
            <a:srgbClr val="A4A3A4"/>
          </p15:clr>
        </p15:guide>
        <p15:guide id="5" orient="horz" pos="1072">
          <p15:clr>
            <a:srgbClr val="A4A3A4"/>
          </p15:clr>
        </p15:guide>
        <p15:guide id="6" pos="3839">
          <p15:clr>
            <a:srgbClr val="A4A3A4"/>
          </p15:clr>
        </p15:guide>
        <p15:guide id="7" pos="704">
          <p15:clr>
            <a:srgbClr val="A4A3A4"/>
          </p15:clr>
        </p15:guide>
        <p15:guide id="8" pos="710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80C32F-8A2D-B345-6132-156AD8F82DD3}" v="746" dt="2023-08-29T18:36:41.457"/>
    <p1510:client id="{F71A1FAF-FADE-13C8-9C5B-AC2025E11FC6}" v="7" dt="2023-09-13T19:28:15.027"/>
  </p1510:revLst>
</p1510:revInfo>
</file>

<file path=ppt/tableStyles.xml><?xml version="1.0" encoding="utf-8"?>
<a:tblStyleLst xmlns:a="http://schemas.openxmlformats.org/drawingml/2006/main" def="{BDBED569-4797-4DF1-A0F4-6AAB3CD982D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182" autoAdjust="0"/>
  </p:normalViewPr>
  <p:slideViewPr>
    <p:cSldViewPr showGuides="1">
      <p:cViewPr varScale="1">
        <p:scale>
          <a:sx n="69" d="100"/>
          <a:sy n="69" d="100"/>
        </p:scale>
        <p:origin x="564" y="44"/>
      </p:cViewPr>
      <p:guideLst>
        <p:guide orient="horz" pos="2160"/>
        <p:guide orient="horz" pos="945"/>
        <p:guide orient="horz" pos="3888"/>
        <p:guide orient="horz" pos="192"/>
        <p:guide orient="horz" pos="1072"/>
        <p:guide pos="3839"/>
        <p:guide pos="704"/>
        <p:guide pos="7102"/>
      </p:guideLst>
    </p:cSldViewPr>
  </p:slideViewPr>
  <p:outlineViewPr>
    <p:cViewPr>
      <p:scale>
        <a:sx n="33" d="100"/>
        <a:sy n="33" d="100"/>
      </p:scale>
      <p:origin x="0" y="-2886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1644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obhan Tobin" userId="S::stobin@tipperaryetb.ie::da47417e-db37-4fa9-8650-43515a6d821b" providerId="AD" clId="Web-{F71A1FAF-FADE-13C8-9C5B-AC2025E11FC6}"/>
    <pc:docChg chg="modSld">
      <pc:chgData name="Siobhan Tobin" userId="S::stobin@tipperaryetb.ie::da47417e-db37-4fa9-8650-43515a6d821b" providerId="AD" clId="Web-{F71A1FAF-FADE-13C8-9C5B-AC2025E11FC6}" dt="2023-09-13T19:28:07.199" v="3"/>
      <pc:docMkLst>
        <pc:docMk/>
      </pc:docMkLst>
      <pc:sldChg chg="modSp">
        <pc:chgData name="Siobhan Tobin" userId="S::stobin@tipperaryetb.ie::da47417e-db37-4fa9-8650-43515a6d821b" providerId="AD" clId="Web-{F71A1FAF-FADE-13C8-9C5B-AC2025E11FC6}" dt="2023-09-13T19:28:07.199" v="3"/>
        <pc:sldMkLst>
          <pc:docMk/>
          <pc:sldMk cId="139858617" sldId="271"/>
        </pc:sldMkLst>
        <pc:graphicFrameChg chg="mod modGraphic">
          <ac:chgData name="Siobhan Tobin" userId="S::stobin@tipperaryetb.ie::da47417e-db37-4fa9-8650-43515a6d821b" providerId="AD" clId="Web-{F71A1FAF-FADE-13C8-9C5B-AC2025E11FC6}" dt="2023-09-13T19:28:07.199" v="3"/>
          <ac:graphicFrameMkLst>
            <pc:docMk/>
            <pc:sldMk cId="139858617" sldId="271"/>
            <ac:graphicFrameMk id="9" creationId="{00000000-0000-0000-0000-000000000000}"/>
          </ac:graphicFrameMkLst>
        </pc:graphicFrameChg>
      </pc:sldChg>
    </pc:docChg>
  </pc:docChgLst>
  <pc:docChgLst>
    <pc:chgData name="Siobhan Tobin" userId="S::stobin@tipperaryetb.ie::da47417e-db37-4fa9-8650-43515a6d821b" providerId="AD" clId="Web-{8380C32F-8A2D-B345-6132-156AD8F82DD3}"/>
    <pc:docChg chg="delSld modSld">
      <pc:chgData name="Siobhan Tobin" userId="S::stobin@tipperaryetb.ie::da47417e-db37-4fa9-8650-43515a6d821b" providerId="AD" clId="Web-{8380C32F-8A2D-B345-6132-156AD8F82DD3}" dt="2023-08-29T18:36:25.941" v="684"/>
      <pc:docMkLst>
        <pc:docMk/>
      </pc:docMkLst>
      <pc:sldChg chg="delSp modSp">
        <pc:chgData name="Siobhan Tobin" userId="S::stobin@tipperaryetb.ie::da47417e-db37-4fa9-8650-43515a6d821b" providerId="AD" clId="Web-{8380C32F-8A2D-B345-6132-156AD8F82DD3}" dt="2023-08-29T18:23:31.325" v="602"/>
        <pc:sldMkLst>
          <pc:docMk/>
          <pc:sldMk cId="168988781" sldId="257"/>
        </pc:sldMkLst>
        <pc:spChg chg="mod">
          <ac:chgData name="Siobhan Tobin" userId="S::stobin@tipperaryetb.ie::da47417e-db37-4fa9-8650-43515a6d821b" providerId="AD" clId="Web-{8380C32F-8A2D-B345-6132-156AD8F82DD3}" dt="2023-08-29T18:23:26.778" v="601" actId="20577"/>
          <ac:spMkLst>
            <pc:docMk/>
            <pc:sldMk cId="168988781" sldId="257"/>
            <ac:spMk id="2" creationId="{00000000-0000-0000-0000-000000000000}"/>
          </ac:spMkLst>
        </pc:spChg>
        <pc:picChg chg="del">
          <ac:chgData name="Siobhan Tobin" userId="S::stobin@tipperaryetb.ie::da47417e-db37-4fa9-8650-43515a6d821b" providerId="AD" clId="Web-{8380C32F-8A2D-B345-6132-156AD8F82DD3}" dt="2023-08-29T18:23:31.325" v="602"/>
          <ac:picMkLst>
            <pc:docMk/>
            <pc:sldMk cId="168988781" sldId="257"/>
            <ac:picMk id="4" creationId="{00000000-0000-0000-0000-000000000000}"/>
          </ac:picMkLst>
        </pc:picChg>
      </pc:sldChg>
      <pc:sldChg chg="addSp delSp modSp">
        <pc:chgData name="Siobhan Tobin" userId="S::stobin@tipperaryetb.ie::da47417e-db37-4fa9-8650-43515a6d821b" providerId="AD" clId="Web-{8380C32F-8A2D-B345-6132-156AD8F82DD3}" dt="2023-08-29T18:31:51.839" v="656"/>
        <pc:sldMkLst>
          <pc:docMk/>
          <pc:sldMk cId="3111672502" sldId="265"/>
        </pc:sldMkLst>
        <pc:spChg chg="mod">
          <ac:chgData name="Siobhan Tobin" userId="S::stobin@tipperaryetb.ie::da47417e-db37-4fa9-8650-43515a6d821b" providerId="AD" clId="Web-{8380C32F-8A2D-B345-6132-156AD8F82DD3}" dt="2023-08-29T18:22:52.902" v="590" actId="20577"/>
          <ac:spMkLst>
            <pc:docMk/>
            <pc:sldMk cId="3111672502" sldId="265"/>
            <ac:spMk id="3" creationId="{00000000-0000-0000-0000-000000000000}"/>
          </ac:spMkLst>
        </pc:spChg>
        <pc:spChg chg="add del mod">
          <ac:chgData name="Siobhan Tobin" userId="S::stobin@tipperaryetb.ie::da47417e-db37-4fa9-8650-43515a6d821b" providerId="AD" clId="Web-{8380C32F-8A2D-B345-6132-156AD8F82DD3}" dt="2023-08-29T18:23:01.308" v="592"/>
          <ac:spMkLst>
            <pc:docMk/>
            <pc:sldMk cId="3111672502" sldId="265"/>
            <ac:spMk id="5" creationId="{8695B7D5-9146-7B0F-6A13-667D0FBCC436}"/>
          </ac:spMkLst>
        </pc:spChg>
        <pc:picChg chg="del">
          <ac:chgData name="Siobhan Tobin" userId="S::stobin@tipperaryetb.ie::da47417e-db37-4fa9-8650-43515a6d821b" providerId="AD" clId="Web-{8380C32F-8A2D-B345-6132-156AD8F82DD3}" dt="2023-08-29T18:22:56.855" v="591"/>
          <ac:picMkLst>
            <pc:docMk/>
            <pc:sldMk cId="3111672502" sldId="265"/>
            <ac:picMk id="6" creationId="{00000000-0000-0000-0000-000000000000}"/>
          </ac:picMkLst>
        </pc:picChg>
        <pc:picChg chg="add del mod">
          <ac:chgData name="Siobhan Tobin" userId="S::stobin@tipperaryetb.ie::da47417e-db37-4fa9-8650-43515a6d821b" providerId="AD" clId="Web-{8380C32F-8A2D-B345-6132-156AD8F82DD3}" dt="2023-08-29T18:31:51.839" v="656"/>
          <ac:picMkLst>
            <pc:docMk/>
            <pc:sldMk cId="3111672502" sldId="265"/>
            <ac:picMk id="7" creationId="{110B7F05-6A0A-0212-B950-6F0DA695B55E}"/>
          </ac:picMkLst>
        </pc:picChg>
      </pc:sldChg>
      <pc:sldChg chg="addSp delSp modSp">
        <pc:chgData name="Siobhan Tobin" userId="S::stobin@tipperaryetb.ie::da47417e-db37-4fa9-8650-43515a6d821b" providerId="AD" clId="Web-{8380C32F-8A2D-B345-6132-156AD8F82DD3}" dt="2023-08-29T18:36:15.066" v="660"/>
        <pc:sldMkLst>
          <pc:docMk/>
          <pc:sldMk cId="3215791869" sldId="269"/>
        </pc:sldMkLst>
        <pc:spChg chg="add del mod">
          <ac:chgData name="Siobhan Tobin" userId="S::stobin@tipperaryetb.ie::da47417e-db37-4fa9-8650-43515a6d821b" providerId="AD" clId="Web-{8380C32F-8A2D-B345-6132-156AD8F82DD3}" dt="2023-08-29T18:17:50.331" v="208"/>
          <ac:spMkLst>
            <pc:docMk/>
            <pc:sldMk cId="3215791869" sldId="269"/>
            <ac:spMk id="4" creationId="{8B870683-1187-D6D3-ED90-6ED3D59A26B1}"/>
          </ac:spMkLst>
        </pc:spChg>
        <pc:graphicFrameChg chg="mod modGraphic">
          <ac:chgData name="Siobhan Tobin" userId="S::stobin@tipperaryetb.ie::da47417e-db37-4fa9-8650-43515a6d821b" providerId="AD" clId="Web-{8380C32F-8A2D-B345-6132-156AD8F82DD3}" dt="2023-08-29T18:36:15.066" v="660"/>
          <ac:graphicFrameMkLst>
            <pc:docMk/>
            <pc:sldMk cId="3215791869" sldId="269"/>
            <ac:graphicFrameMk id="7" creationId="{00000000-0000-0000-0000-000000000000}"/>
          </ac:graphicFrameMkLst>
        </pc:graphicFrameChg>
        <pc:picChg chg="del">
          <ac:chgData name="Siobhan Tobin" userId="S::stobin@tipperaryetb.ie::da47417e-db37-4fa9-8650-43515a6d821b" providerId="AD" clId="Web-{8380C32F-8A2D-B345-6132-156AD8F82DD3}" dt="2023-08-29T18:17:43.768" v="206"/>
          <ac:picMkLst>
            <pc:docMk/>
            <pc:sldMk cId="3215791869" sldId="269"/>
            <ac:picMk id="5" creationId="{00000000-0000-0000-0000-000000000000}"/>
          </ac:picMkLst>
        </pc:picChg>
        <pc:picChg chg="add mod">
          <ac:chgData name="Siobhan Tobin" userId="S::stobin@tipperaryetb.ie::da47417e-db37-4fa9-8650-43515a6d821b" providerId="AD" clId="Web-{8380C32F-8A2D-B345-6132-156AD8F82DD3}" dt="2023-08-29T18:26:04.548" v="604" actId="1076"/>
          <ac:picMkLst>
            <pc:docMk/>
            <pc:sldMk cId="3215791869" sldId="269"/>
            <ac:picMk id="6" creationId="{1B8F1C70-9501-4A5F-E316-1A0944A841EF}"/>
          </ac:picMkLst>
        </pc:picChg>
        <pc:picChg chg="add mod">
          <ac:chgData name="Siobhan Tobin" userId="S::stobin@tipperaryetb.ie::da47417e-db37-4fa9-8650-43515a6d821b" providerId="AD" clId="Web-{8380C32F-8A2D-B345-6132-156AD8F82DD3}" dt="2023-08-29T18:26:37.096" v="607" actId="1076"/>
          <ac:picMkLst>
            <pc:docMk/>
            <pc:sldMk cId="3215791869" sldId="269"/>
            <ac:picMk id="8" creationId="{47140150-EB09-3900-C9D3-5996850936F6}"/>
          </ac:picMkLst>
        </pc:picChg>
        <pc:picChg chg="add mod">
          <ac:chgData name="Siobhan Tobin" userId="S::stobin@tipperaryetb.ie::da47417e-db37-4fa9-8650-43515a6d821b" providerId="AD" clId="Web-{8380C32F-8A2D-B345-6132-156AD8F82DD3}" dt="2023-08-29T18:30:43.165" v="623" actId="14100"/>
          <ac:picMkLst>
            <pc:docMk/>
            <pc:sldMk cId="3215791869" sldId="269"/>
            <ac:picMk id="9" creationId="{BAA15E80-BAD9-788E-B4DE-93D454EA3AF8}"/>
          </ac:picMkLst>
        </pc:picChg>
      </pc:sldChg>
      <pc:sldChg chg="modSp">
        <pc:chgData name="Siobhan Tobin" userId="S::stobin@tipperaryetb.ie::da47417e-db37-4fa9-8650-43515a6d821b" providerId="AD" clId="Web-{8380C32F-8A2D-B345-6132-156AD8F82DD3}" dt="2023-08-29T18:35:30.752" v="658" actId="20577"/>
        <pc:sldMkLst>
          <pc:docMk/>
          <pc:sldMk cId="3561034762" sldId="270"/>
        </pc:sldMkLst>
        <pc:spChg chg="mod">
          <ac:chgData name="Siobhan Tobin" userId="S::stobin@tipperaryetb.ie::da47417e-db37-4fa9-8650-43515a6d821b" providerId="AD" clId="Web-{8380C32F-8A2D-B345-6132-156AD8F82DD3}" dt="2023-08-29T18:35:30.752" v="658" actId="20577"/>
          <ac:spMkLst>
            <pc:docMk/>
            <pc:sldMk cId="3561034762" sldId="270"/>
            <ac:spMk id="6147" creationId="{00000000-0000-0000-0000-000000000000}"/>
          </ac:spMkLst>
        </pc:spChg>
      </pc:sldChg>
      <pc:sldChg chg="addSp delSp modSp">
        <pc:chgData name="Siobhan Tobin" userId="S::stobin@tipperaryetb.ie::da47417e-db37-4fa9-8650-43515a6d821b" providerId="AD" clId="Web-{8380C32F-8A2D-B345-6132-156AD8F82DD3}" dt="2023-08-29T18:36:25.941" v="684"/>
        <pc:sldMkLst>
          <pc:docMk/>
          <pc:sldMk cId="139858617" sldId="271"/>
        </pc:sldMkLst>
        <pc:spChg chg="add del mod">
          <ac:chgData name="Siobhan Tobin" userId="S::stobin@tipperaryetb.ie::da47417e-db37-4fa9-8650-43515a6d821b" providerId="AD" clId="Web-{8380C32F-8A2D-B345-6132-156AD8F82DD3}" dt="2023-08-29T18:17:33.580" v="205"/>
          <ac:spMkLst>
            <pc:docMk/>
            <pc:sldMk cId="139858617" sldId="271"/>
            <ac:spMk id="4" creationId="{3ADADA74-F5DC-8A85-C2AA-328C62B23B4B}"/>
          </ac:spMkLst>
        </pc:spChg>
        <pc:graphicFrameChg chg="mod modGraphic">
          <ac:chgData name="Siobhan Tobin" userId="S::stobin@tipperaryetb.ie::da47417e-db37-4fa9-8650-43515a6d821b" providerId="AD" clId="Web-{8380C32F-8A2D-B345-6132-156AD8F82DD3}" dt="2023-08-29T18:36:25.941" v="684"/>
          <ac:graphicFrameMkLst>
            <pc:docMk/>
            <pc:sldMk cId="139858617" sldId="271"/>
            <ac:graphicFrameMk id="9" creationId="{00000000-0000-0000-0000-000000000000}"/>
          </ac:graphicFrameMkLst>
        </pc:graphicFrameChg>
        <pc:picChg chg="del">
          <ac:chgData name="Siobhan Tobin" userId="S::stobin@tipperaryetb.ie::da47417e-db37-4fa9-8650-43515a6d821b" providerId="AD" clId="Web-{8380C32F-8A2D-B345-6132-156AD8F82DD3}" dt="2023-08-29T18:15:52.437" v="25"/>
          <ac:picMkLst>
            <pc:docMk/>
            <pc:sldMk cId="139858617" sldId="271"/>
            <ac:picMk id="10" creationId="{00000000-0000-0000-0000-000000000000}"/>
          </ac:picMkLst>
        </pc:picChg>
      </pc:sldChg>
      <pc:sldChg chg="modSp">
        <pc:chgData name="Siobhan Tobin" userId="S::stobin@tipperaryetb.ie::da47417e-db37-4fa9-8650-43515a6d821b" providerId="AD" clId="Web-{8380C32F-8A2D-B345-6132-156AD8F82DD3}" dt="2023-08-29T18:15:39.452" v="24" actId="20577"/>
        <pc:sldMkLst>
          <pc:docMk/>
          <pc:sldMk cId="764837473" sldId="272"/>
        </pc:sldMkLst>
        <pc:spChg chg="mod">
          <ac:chgData name="Siobhan Tobin" userId="S::stobin@tipperaryetb.ie::da47417e-db37-4fa9-8650-43515a6d821b" providerId="AD" clId="Web-{8380C32F-8A2D-B345-6132-156AD8F82DD3}" dt="2023-08-29T18:15:39.452" v="24" actId="20577"/>
          <ac:spMkLst>
            <pc:docMk/>
            <pc:sldMk cId="764837473" sldId="272"/>
            <ac:spMk id="3" creationId="{00000000-0000-0000-0000-000000000000}"/>
          </ac:spMkLst>
        </pc:spChg>
      </pc:sldChg>
      <pc:sldChg chg="del">
        <pc:chgData name="Siobhan Tobin" userId="S::stobin@tipperaryetb.ie::da47417e-db37-4fa9-8650-43515a6d821b" providerId="AD" clId="Web-{8380C32F-8A2D-B345-6132-156AD8F82DD3}" dt="2023-08-29T18:22:24.495" v="567"/>
        <pc:sldMkLst>
          <pc:docMk/>
          <pc:sldMk cId="4011743772" sldId="273"/>
        </pc:sldMkLst>
      </pc:sldChg>
      <pc:sldChg chg="modSp">
        <pc:chgData name="Siobhan Tobin" userId="S::stobin@tipperaryetb.ie::da47417e-db37-4fa9-8650-43515a6d821b" providerId="AD" clId="Web-{8380C32F-8A2D-B345-6132-156AD8F82DD3}" dt="2023-08-29T18:21:14.258" v="518" actId="20577"/>
        <pc:sldMkLst>
          <pc:docMk/>
          <pc:sldMk cId="2844913223" sldId="274"/>
        </pc:sldMkLst>
        <pc:spChg chg="mod">
          <ac:chgData name="Siobhan Tobin" userId="S::stobin@tipperaryetb.ie::da47417e-db37-4fa9-8650-43515a6d821b" providerId="AD" clId="Web-{8380C32F-8A2D-B345-6132-156AD8F82DD3}" dt="2023-08-29T18:21:14.258" v="518" actId="20577"/>
          <ac:spMkLst>
            <pc:docMk/>
            <pc:sldMk cId="2844913223" sldId="274"/>
            <ac:spMk id="3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>
              <a:solidFill>
                <a:schemeClr val="tx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3C59C-4E16-4A64-A766-34DB213E11B3}" type="datetimeFigureOut">
              <a:rPr lang="en-US">
                <a:solidFill>
                  <a:schemeClr val="tx2"/>
                </a:solidFill>
              </a:rPr>
              <a:t>9/13/2023</a:t>
            </a:fld>
            <a:endParaRPr dirty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77566-CD65-4859-9FA1-43956DC85B8C}" type="slidenum">
              <a:rPr>
                <a:solidFill>
                  <a:schemeClr val="tx2"/>
                </a:solidFill>
              </a:rPr>
              <a:t>‹#›</a:t>
            </a:fld>
            <a:endParaRPr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95CF31C-F757-429C-A789-86504F04C3BE}" type="datetimeFigureOut">
              <a:rPr lang="en-US"/>
              <a:pPr/>
              <a:t>9/13/2023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705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804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12190572" cy="6858000"/>
            <a:chOff x="0" y="0"/>
            <a:chExt cx="12190572" cy="6858000"/>
          </a:xfrm>
        </p:grpSpPr>
        <p:sp>
          <p:nvSpPr>
            <p:cNvPr id="13" name="Rectangle 12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/>
              <a:endParaRPr dirty="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0" y="0"/>
              <a:ext cx="4742741" cy="6858000"/>
              <a:chOff x="0" y="0"/>
              <a:chExt cx="4742741" cy="6858000"/>
            </a:xfrm>
          </p:grpSpPr>
          <p:pic>
            <p:nvPicPr>
              <p:cNvPr id="9" name="Picture 8" descr="Stacked books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4591594" cy="6858000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4605581" y="0"/>
                <a:ext cx="137160" cy="685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79346" y="1498601"/>
            <a:ext cx="7008574" cy="3298825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5400" b="0" cap="none" spc="0" baseline="0">
                <a:ln w="0"/>
                <a:solidFill>
                  <a:schemeClr val="tx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79346" y="4927600"/>
            <a:ext cx="7008574" cy="1244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 cap="none" spc="0">
                <a:ln w="0"/>
                <a:solidFill>
                  <a:schemeClr val="accent2">
                    <a:lumMod val="50000"/>
                  </a:schemeClr>
                </a:solidFill>
                <a:effectLst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A09E-12D5-4B1D-B8BB-C300B1DDD423}" type="datetime1">
              <a:rPr lang="en-US" smtClean="0"/>
              <a:t>9/13/2023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0121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>
            <a:lvl5pPr>
              <a:defRPr/>
            </a:lvl5pPr>
            <a:lvl6pPr marL="2418976" indent="-285750">
              <a:buFont typeface="Century Gothic" panose="020B0502020202020204" pitchFamily="34" charset="0"/>
              <a:buChar char="–"/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CA53D-4C84-40AA-983E-A1E818A7FEFC}" type="datetime1">
              <a:rPr lang="en-US" smtClean="0"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61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1117309" y="274638"/>
            <a:ext cx="8532178" cy="5897561"/>
          </a:xfrm>
        </p:spPr>
        <p:txBody>
          <a:bodyPr vert="eaVert"/>
          <a:lstStyle>
            <a:lvl5pPr>
              <a:defRPr/>
            </a:lvl5pPr>
            <a:lvl6pPr marL="2418976" indent="-285750">
              <a:buFont typeface="Century Gothic" panose="020B0502020202020204" pitchFamily="34" charset="0"/>
              <a:buChar char="–"/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2FCEE-AE66-4EAB-9C04-97F8A56A6354}" type="datetime1">
              <a:rPr lang="en-US" smtClean="0"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69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377B-053C-438C-8A98-92C419A6701C}" type="datetime1">
              <a:rPr lang="en-US" smtClean="0"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35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620" y="0"/>
            <a:ext cx="12188952" cy="6858000"/>
            <a:chOff x="1620" y="0"/>
            <a:chExt cx="12188952" cy="6858000"/>
          </a:xfrm>
        </p:grpSpPr>
        <p:sp>
          <p:nvSpPr>
            <p:cNvPr id="4" name="Rectangle 3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/>
              <a:endParaRPr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8818" y="0"/>
              <a:ext cx="4591594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7481252" y="0"/>
              <a:ext cx="13716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dirty="0">
                <a:solidFill>
                  <a:schemeClr val="tx2"/>
                </a:solidFill>
              </a:endParaRPr>
            </a:p>
          </p:txBody>
        </p:sp>
      </p:grpSp>
      <p:pic>
        <p:nvPicPr>
          <p:cNvPr id="5" name="Picture 4" descr="Stacked book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818" y="0"/>
            <a:ext cx="4591594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37149" y="1498601"/>
            <a:ext cx="7008574" cy="3298825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5400" b="0" cap="none" spc="0" baseline="0">
                <a:ln w="0"/>
                <a:solidFill>
                  <a:schemeClr val="tx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237149" y="4927600"/>
            <a:ext cx="7008574" cy="1244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 cap="none" spc="0">
                <a:ln w="0"/>
                <a:solidFill>
                  <a:schemeClr val="accent2">
                    <a:lumMod val="50000"/>
                  </a:schemeClr>
                </a:solidFill>
                <a:effectLst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CEF46-0123-4A75-9835-49DC49D53DE2}" type="datetime1">
              <a:rPr lang="en-US" smtClean="0"/>
              <a:t>9/13/2023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582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1730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297078" indent="-285750">
              <a:buFont typeface="Century Gothic" panose="020B0502020202020204" pitchFamily="34" charset="0"/>
              <a:buChar char="–"/>
              <a:defRPr sz="1800"/>
            </a:lvl6pPr>
            <a:lvl7pPr marL="2568575" indent="-285750">
              <a:buFont typeface="Century Gothic" panose="020B0502020202020204" pitchFamily="34" charset="0"/>
              <a:buChar char="–"/>
              <a:defRPr sz="1800"/>
            </a:lvl7pPr>
            <a:lvl8pPr marL="2860675" indent="-285750">
              <a:defRPr sz="1800"/>
            </a:lvl8pPr>
            <a:lvl9pPr marL="3151188" indent="-285750"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8"/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755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297078" indent="-285750">
              <a:buFont typeface="Century Gothic" panose="020B0502020202020204" pitchFamily="34" charset="0"/>
              <a:buChar char="–"/>
              <a:defRPr sz="1800"/>
            </a:lvl6pPr>
            <a:lvl7pPr marL="2568575" indent="-285750">
              <a:defRPr sz="1800"/>
            </a:lvl7pPr>
            <a:lvl8pPr marL="2860675" indent="-285750">
              <a:defRPr sz="1800"/>
            </a:lvl8pPr>
            <a:lvl9pPr marL="3151188" indent="-285750"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6378D-18AE-47D1-B10A-42F623B40082}" type="datetime1">
              <a:rPr lang="en-US" smtClean="0"/>
              <a:t>9/13/2023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04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37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11730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297078" indent="-285750">
              <a:buFont typeface="Century Gothic" panose="020B0502020202020204" pitchFamily="34" charset="0"/>
              <a:buChar char="–"/>
              <a:defRPr sz="1800"/>
            </a:lvl6pPr>
            <a:lvl7pPr marL="2568575" indent="-285750">
              <a:defRPr sz="1800"/>
            </a:lvl7pPr>
            <a:lvl8pPr marL="2860675" indent="-285750">
              <a:defRPr sz="1800"/>
            </a:lvl8pPr>
            <a:lvl9pPr marL="3151188" indent="-285750"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0162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29755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297078" indent="-285750">
              <a:buFont typeface="Century Gothic" panose="020B0502020202020204" pitchFamily="34" charset="0"/>
              <a:buChar char="–"/>
              <a:defRPr sz="1800"/>
            </a:lvl6pPr>
            <a:lvl7pPr marL="2568575" indent="-285750">
              <a:defRPr sz="1800"/>
            </a:lvl7pPr>
            <a:lvl8pPr marL="2860675" indent="-285750">
              <a:defRPr sz="1800"/>
            </a:lvl8pPr>
            <a:lvl9pPr marL="3151188" indent="-285750"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F6AE8-D704-41F6-B16A-5547B5672AC1}" type="datetime1">
              <a:rPr lang="en-US" smtClean="0"/>
              <a:t>9/13/2023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07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B9538-6F63-4C0B-916D-ED3F4E0A1B28}" type="datetime1">
              <a:rPr lang="en-US" smtClean="0"/>
              <a:t>9/13/2023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84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F15BF-7116-4A9E-8022-5A2DC937F971}" type="datetime1">
              <a:rPr lang="en-US" smtClean="0"/>
              <a:t>9/13/2023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0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2" y="1701800"/>
            <a:ext cx="3351927" cy="2844800"/>
          </a:xfrm>
        </p:spPr>
        <p:txBody>
          <a:bodyPr anchor="b">
            <a:normAutofit/>
          </a:bodyPr>
          <a:lstStyle>
            <a:lvl1pPr algn="l">
              <a:defRPr sz="20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69236" y="482600"/>
            <a:ext cx="6805427" cy="5892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418976" indent="-285750">
              <a:buFont typeface="Century Gothic" panose="020B0502020202020204" pitchFamily="34" charset="0"/>
              <a:buChar char="–"/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5612" y="4648200"/>
            <a:ext cx="3351927" cy="17272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DC91-5A3B-40CE-8C1D-279A8EF6E008}" type="datetime1">
              <a:rPr lang="en-US" smtClean="0"/>
              <a:t>9/13/2023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11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anchor="b">
            <a:normAutofit/>
          </a:bodyPr>
          <a:lstStyle>
            <a:lvl1pPr algn="l">
              <a:defRPr sz="20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2437765" y="279401"/>
            <a:ext cx="7313295" cy="4448175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7765" y="5562600"/>
            <a:ext cx="7313295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7C20A-B94A-4E20-B4B2-88A7825AE904}" type="datetime1">
              <a:rPr lang="en-US" smtClean="0"/>
              <a:t>9/13/2023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37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620" y="0"/>
            <a:ext cx="12188952" cy="6858000"/>
            <a:chOff x="1620" y="0"/>
            <a:chExt cx="12188952" cy="6858000"/>
          </a:xfrm>
        </p:grpSpPr>
        <p:sp>
          <p:nvSpPr>
            <p:cNvPr id="10" name="Rectangle 9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/>
              <a:endParaRPr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04721" y="0"/>
              <a:ext cx="11579384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/>
              <a:endParaRPr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859468AF-EFCF-4AAD-ACF4-3BA83EC4AF4E}" type="datetime1">
              <a:rPr lang="en-US" smtClean="0"/>
              <a:pPr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EB37DED6-D4C7-42EE-AB49-D2E39E64FD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18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b="0" kern="1200" cap="none" baseline="0">
          <a:solidFill>
            <a:schemeClr val="accent2">
              <a:lumMod val="5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Clr>
          <a:schemeClr val="accent6">
            <a:lumMod val="50000"/>
          </a:schemeClr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33226" indent="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None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6pPr>
      <a:lvl7pPr marL="2845622" indent="-28575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7pPr>
      <a:lvl8pPr marL="3272267" indent="-28575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8pPr>
      <a:lvl9pPr marL="3759862" indent="-28575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Scoil</a:t>
            </a:r>
            <a:r>
              <a:rPr lang="en-US" dirty="0"/>
              <a:t> </a:t>
            </a:r>
            <a:r>
              <a:rPr lang="en-US" dirty="0" err="1"/>
              <a:t>Ruáin</a:t>
            </a:r>
            <a:r>
              <a:rPr lang="en-US" dirty="0"/>
              <a:t> 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Transition Year</a:t>
            </a:r>
          </a:p>
          <a:p>
            <a:r>
              <a:rPr lang="en-US" dirty="0"/>
              <a:t>2023 - 2024 </a:t>
            </a:r>
          </a:p>
        </p:txBody>
      </p:sp>
    </p:spTree>
    <p:extLst>
      <p:ext uri="{BB962C8B-B14F-4D97-AF65-F5344CB8AC3E}">
        <p14:creationId xmlns:p14="http://schemas.microsoft.com/office/powerpoint/2010/main" val="16898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Content Placeholder 2"/>
          <p:cNvSpPr>
            <a:spLocks noGrp="1"/>
          </p:cNvSpPr>
          <p:nvPr>
            <p:ph sz="half" idx="1"/>
          </p:nvPr>
        </p:nvSpPr>
        <p:spPr>
          <a:xfrm>
            <a:off x="261764" y="548681"/>
            <a:ext cx="6984775" cy="5623519"/>
          </a:xfrm>
        </p:spPr>
        <p:txBody>
          <a:bodyPr vert="horz" lIns="121899" tIns="60949" rIns="121899" bIns="60949" rtlCol="0" anchor="t">
            <a:normAutofit/>
          </a:bodyPr>
          <a:lstStyle/>
          <a:p>
            <a:pPr marL="304165" indent="-304165">
              <a:defRPr/>
            </a:pPr>
            <a:r>
              <a:rPr lang="en-IE" dirty="0"/>
              <a:t>Students are encouraged to secure a placement in an area they would like to pursue as a future career</a:t>
            </a:r>
          </a:p>
          <a:p>
            <a:pPr marL="304165" indent="-304165">
              <a:defRPr/>
            </a:pPr>
            <a:r>
              <a:rPr lang="en-IE" dirty="0"/>
              <a:t>Students are responsible for finding their own placement</a:t>
            </a:r>
          </a:p>
          <a:p>
            <a:pPr marL="304165" indent="-304165">
              <a:defRPr/>
            </a:pPr>
            <a:r>
              <a:rPr lang="en-IE" dirty="0"/>
              <a:t>Work Experience takes place Monday 6th November for one week and again Monday 19th February. </a:t>
            </a:r>
          </a:p>
          <a:p>
            <a:pPr marL="304165" indent="-304165">
              <a:defRPr/>
            </a:pPr>
            <a:r>
              <a:rPr lang="en-IE" dirty="0"/>
              <a:t>Students must keep a detailed reflective diary of each day for each day of placement</a:t>
            </a:r>
          </a:p>
          <a:p>
            <a:pPr marL="0" indent="0">
              <a:buNone/>
              <a:defRPr/>
            </a:pPr>
            <a:endParaRPr lang="en-I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539" y="548681"/>
            <a:ext cx="4027885" cy="3240359"/>
          </a:xfrm>
        </p:spPr>
      </p:pic>
    </p:spTree>
    <p:extLst>
      <p:ext uri="{BB962C8B-B14F-4D97-AF65-F5344CB8AC3E}">
        <p14:creationId xmlns:p14="http://schemas.microsoft.com/office/powerpoint/2010/main" val="356103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Certification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vert="horz" lIns="121899" tIns="60949" rIns="121899" bIns="60949" rtlCol="0" anchor="t">
            <a:normAutofit/>
          </a:bodyPr>
          <a:lstStyle/>
          <a:p>
            <a:pPr marL="0" indent="0" fontAlgn="base">
              <a:buNone/>
            </a:pPr>
            <a:r>
              <a:rPr lang="en-IE" b="1" dirty="0"/>
              <a:t>Awards </a:t>
            </a:r>
          </a:p>
          <a:p>
            <a:pPr marL="0" indent="0" fontAlgn="base">
              <a:buNone/>
            </a:pPr>
            <a:r>
              <a:rPr lang="en-IE" dirty="0"/>
              <a:t>Distinction </a:t>
            </a:r>
          </a:p>
          <a:p>
            <a:pPr marL="0" indent="0" fontAlgn="base">
              <a:buNone/>
            </a:pPr>
            <a:r>
              <a:rPr lang="en-IE" dirty="0"/>
              <a:t>Merit </a:t>
            </a:r>
          </a:p>
          <a:p>
            <a:pPr marL="0" indent="0" fontAlgn="base">
              <a:buNone/>
            </a:pPr>
            <a:r>
              <a:rPr lang="en-IE" dirty="0"/>
              <a:t>Pass</a:t>
            </a:r>
          </a:p>
          <a:p>
            <a:pPr marL="0" indent="0" fontAlgn="base">
              <a:buNone/>
            </a:pPr>
            <a:r>
              <a:rPr lang="en-IE" dirty="0"/>
              <a:t>Participation </a:t>
            </a:r>
          </a:p>
          <a:p>
            <a:pPr marL="304165" indent="-304165" fontAlgn="base"/>
            <a:endParaRPr lang="en-IE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67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ny Questions&quot; Images – Browse 345 Stock Photos, Vectors ..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932" y="404664"/>
            <a:ext cx="8424936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98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What is Transition year?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8001440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Transition Year (also called TY) is a one-year programme between Junior Cycle and Senior Cycle. It is designed to act as a bridge between the two by helping the transition or change from the more dependent learning of the Junior Cycle to the more independent self-directed learning required for the Senior Cycle</a:t>
            </a:r>
            <a:endParaRPr lang="en-IE" sz="28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749" y="260648"/>
            <a:ext cx="2171374" cy="1981200"/>
          </a:xfrm>
        </p:spPr>
      </p:pic>
    </p:spTree>
    <p:extLst>
      <p:ext uri="{BB962C8B-B14F-4D97-AF65-F5344CB8AC3E}">
        <p14:creationId xmlns:p14="http://schemas.microsoft.com/office/powerpoint/2010/main" val="304913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Mission Statement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/>
              <a:t>To promote the personal, social, vocational, and educational development of students and to prepare them for their role as autonomous and participative members of society” 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9532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688504"/>
          </a:xfrm>
        </p:spPr>
        <p:txBody>
          <a:bodyPr>
            <a:normAutofit fontScale="90000"/>
          </a:bodyPr>
          <a:lstStyle/>
          <a:p>
            <a:r>
              <a:rPr lang="en-US" dirty="0"/>
              <a:t>Aims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3852" y="764704"/>
            <a:ext cx="10157354" cy="6093296"/>
          </a:xfrm>
        </p:spPr>
        <p:txBody>
          <a:bodyPr>
            <a:noAutofit/>
          </a:bodyPr>
          <a:lstStyle/>
          <a:p>
            <a:pPr lvl="0"/>
            <a:r>
              <a:rPr lang="en-US" sz="2000" dirty="0"/>
              <a:t>To foster the student’s personal growth, development and confidence</a:t>
            </a:r>
            <a:endParaRPr lang="en-IE" sz="2000" dirty="0"/>
          </a:p>
          <a:p>
            <a:pPr lvl="0"/>
            <a:r>
              <a:rPr lang="en-US" sz="2000" dirty="0"/>
              <a:t>To develop the social skills of the student</a:t>
            </a:r>
            <a:endParaRPr lang="en-IE" sz="2000" dirty="0"/>
          </a:p>
          <a:p>
            <a:pPr lvl="0"/>
            <a:r>
              <a:rPr lang="en-US" sz="2000" dirty="0"/>
              <a:t>To engage in preparation for a healthy, active life</a:t>
            </a:r>
            <a:endParaRPr lang="en-IE" sz="2000" dirty="0"/>
          </a:p>
          <a:p>
            <a:pPr lvl="0"/>
            <a:r>
              <a:rPr lang="en-US" sz="2000" dirty="0"/>
              <a:t>To foster an appreciation of culture, and the arts</a:t>
            </a:r>
            <a:endParaRPr lang="en-IE" sz="2000" dirty="0"/>
          </a:p>
          <a:p>
            <a:pPr lvl="0"/>
            <a:r>
              <a:rPr lang="en-US" sz="2000" dirty="0"/>
              <a:t>To celebrate the religious and spiritual side of each individual</a:t>
            </a:r>
            <a:endParaRPr lang="en-IE" sz="2000" dirty="0"/>
          </a:p>
          <a:p>
            <a:pPr lvl="0"/>
            <a:r>
              <a:rPr lang="en-IE" sz="2000" dirty="0"/>
              <a:t>To develop education for maturity with the emphasis on personal development including social awareness and increased social competence.</a:t>
            </a:r>
          </a:p>
          <a:p>
            <a:pPr lvl="0"/>
            <a:r>
              <a:rPr lang="en-IE" sz="2000" dirty="0"/>
              <a:t>The promotion of general, technical and academic skills with an emphasis on interdisciplinary and self-directed learning.</a:t>
            </a:r>
          </a:p>
          <a:p>
            <a:pPr lvl="0"/>
            <a:r>
              <a:rPr lang="en-IE" sz="2000" dirty="0"/>
              <a:t>To develop education through experience of adult and working life as a basis for personal development and maturity.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2289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83252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IE" dirty="0"/>
              <a:t>       Benefits of 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97868" y="1412776"/>
            <a:ext cx="1007679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5000"/>
              </a:lnSpc>
              <a:buFont typeface="Wingdings" panose="05000000000000000000" pitchFamily="2" charset="2"/>
              <a:buChar char="ü"/>
            </a:pPr>
            <a:r>
              <a:rPr lang="en-IE" dirty="0"/>
              <a:t>Opportunity to mature</a:t>
            </a:r>
          </a:p>
          <a:p>
            <a:pPr>
              <a:lnSpc>
                <a:spcPct val="95000"/>
              </a:lnSpc>
            </a:pPr>
            <a:endParaRPr lang="en-IE" dirty="0"/>
          </a:p>
          <a:p>
            <a:pPr marL="342900" indent="-342900">
              <a:lnSpc>
                <a:spcPct val="95000"/>
              </a:lnSpc>
              <a:buFont typeface="Wingdings" panose="05000000000000000000" pitchFamily="2" charset="2"/>
              <a:buChar char="ü"/>
            </a:pPr>
            <a:r>
              <a:rPr lang="en-IE" dirty="0"/>
              <a:t>Get a taste of working in your chosen future career</a:t>
            </a:r>
          </a:p>
          <a:p>
            <a:pPr>
              <a:lnSpc>
                <a:spcPct val="95000"/>
              </a:lnSpc>
            </a:pPr>
            <a:endParaRPr lang="en-IE" dirty="0"/>
          </a:p>
          <a:p>
            <a:pPr marL="342900" indent="-342900">
              <a:lnSpc>
                <a:spcPct val="95000"/>
              </a:lnSpc>
              <a:buFont typeface="Wingdings" panose="05000000000000000000" pitchFamily="2" charset="2"/>
              <a:buChar char="ü"/>
            </a:pPr>
            <a:r>
              <a:rPr lang="en-IE" dirty="0"/>
              <a:t>Develop individual personality</a:t>
            </a:r>
          </a:p>
          <a:p>
            <a:pPr>
              <a:lnSpc>
                <a:spcPct val="95000"/>
              </a:lnSpc>
            </a:pPr>
            <a:endParaRPr lang="en-IE" dirty="0"/>
          </a:p>
          <a:p>
            <a:pPr marL="342900" indent="-342900">
              <a:lnSpc>
                <a:spcPct val="95000"/>
              </a:lnSpc>
              <a:buFont typeface="Wingdings" panose="05000000000000000000" pitchFamily="2" charset="2"/>
              <a:buChar char="ü"/>
            </a:pPr>
            <a:r>
              <a:rPr lang="en-IE" dirty="0"/>
              <a:t>Develop confidence in dealing with people</a:t>
            </a:r>
          </a:p>
          <a:p>
            <a:pPr>
              <a:lnSpc>
                <a:spcPct val="95000"/>
              </a:lnSpc>
            </a:pPr>
            <a:endParaRPr lang="en-IE" dirty="0"/>
          </a:p>
          <a:p>
            <a:pPr marL="342900" indent="-342900">
              <a:lnSpc>
                <a:spcPct val="95000"/>
              </a:lnSpc>
              <a:buFont typeface="Wingdings" panose="05000000000000000000" pitchFamily="2" charset="2"/>
              <a:buChar char="ü"/>
            </a:pPr>
            <a:r>
              <a:rPr lang="en-IE" dirty="0"/>
              <a:t>Sample activities you wouldn’t normally experience</a:t>
            </a:r>
          </a:p>
          <a:p>
            <a:pPr>
              <a:lnSpc>
                <a:spcPct val="95000"/>
              </a:lnSpc>
            </a:pPr>
            <a:endParaRPr lang="en-IE" dirty="0"/>
          </a:p>
          <a:p>
            <a:pPr marL="342900" indent="-342900">
              <a:lnSpc>
                <a:spcPct val="95000"/>
              </a:lnSpc>
              <a:buFont typeface="Wingdings" panose="05000000000000000000" pitchFamily="2" charset="2"/>
              <a:buChar char="ü"/>
            </a:pPr>
            <a:r>
              <a:rPr lang="en-IE" dirty="0"/>
              <a:t>Develop friendships</a:t>
            </a:r>
          </a:p>
          <a:p>
            <a:pPr>
              <a:lnSpc>
                <a:spcPct val="95000"/>
              </a:lnSpc>
            </a:pPr>
            <a:endParaRPr lang="en-IE" dirty="0"/>
          </a:p>
          <a:p>
            <a:pPr marL="342900" indent="-342900">
              <a:lnSpc>
                <a:spcPct val="95000"/>
              </a:lnSpc>
              <a:buFont typeface="Wingdings" panose="05000000000000000000" pitchFamily="2" charset="2"/>
              <a:buChar char="ü"/>
            </a:pPr>
            <a:r>
              <a:rPr lang="en-IE" dirty="0"/>
              <a:t>Allowed the time to reflect on future careers and third level options</a:t>
            </a:r>
          </a:p>
          <a:p>
            <a:pPr>
              <a:lnSpc>
                <a:spcPct val="95000"/>
              </a:lnSpc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99389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76051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IE" dirty="0"/>
              <a:t>       Benefits of 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57588" y="1052736"/>
            <a:ext cx="10076795" cy="64079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95000"/>
              </a:lnSpc>
              <a:buFont typeface="Wingdings" panose="05000000000000000000" pitchFamily="2" charset="2"/>
              <a:buChar char="ü"/>
            </a:pPr>
            <a:r>
              <a:rPr lang="en-IE" dirty="0"/>
              <a:t>Develop teamwork skills</a:t>
            </a:r>
          </a:p>
          <a:p>
            <a:pPr>
              <a:lnSpc>
                <a:spcPct val="95000"/>
              </a:lnSpc>
            </a:pPr>
            <a:endParaRPr lang="en-IE" dirty="0"/>
          </a:p>
          <a:p>
            <a:pPr marL="342900" indent="-342900">
              <a:lnSpc>
                <a:spcPct val="95000"/>
              </a:lnSpc>
              <a:buFont typeface="Wingdings" panose="05000000000000000000" pitchFamily="2" charset="2"/>
              <a:buChar char="ü"/>
            </a:pPr>
            <a:r>
              <a:rPr lang="en-IE" dirty="0"/>
              <a:t>Work on academic areas of weakness and strengths</a:t>
            </a:r>
          </a:p>
          <a:p>
            <a:pPr>
              <a:lnSpc>
                <a:spcPct val="95000"/>
              </a:lnSpc>
            </a:pPr>
            <a:endParaRPr lang="en-IE" dirty="0"/>
          </a:p>
          <a:p>
            <a:pPr marL="342900" indent="-342900">
              <a:lnSpc>
                <a:spcPct val="95000"/>
              </a:lnSpc>
              <a:buFont typeface="Wingdings" panose="05000000000000000000" pitchFamily="2" charset="2"/>
              <a:buChar char="ü"/>
            </a:pPr>
            <a:r>
              <a:rPr lang="en-IE" dirty="0"/>
              <a:t>Discover new talents</a:t>
            </a:r>
          </a:p>
          <a:p>
            <a:pPr>
              <a:lnSpc>
                <a:spcPct val="95000"/>
              </a:lnSpc>
            </a:pPr>
            <a:endParaRPr lang="en-IE" dirty="0"/>
          </a:p>
          <a:p>
            <a:pPr marL="342900" indent="-342900">
              <a:lnSpc>
                <a:spcPct val="95000"/>
              </a:lnSpc>
              <a:buFont typeface="Wingdings" panose="05000000000000000000" pitchFamily="2" charset="2"/>
              <a:buChar char="ü"/>
            </a:pPr>
            <a:r>
              <a:rPr lang="en-IE" dirty="0"/>
              <a:t>Given time to take on more responsibility</a:t>
            </a:r>
          </a:p>
          <a:p>
            <a:pPr>
              <a:lnSpc>
                <a:spcPct val="95000"/>
              </a:lnSpc>
            </a:pPr>
            <a:endParaRPr lang="en-IE" dirty="0"/>
          </a:p>
          <a:p>
            <a:pPr marL="342900" indent="-342900">
              <a:lnSpc>
                <a:spcPct val="95000"/>
              </a:lnSpc>
              <a:buFont typeface="Wingdings" panose="05000000000000000000" pitchFamily="2" charset="2"/>
              <a:buChar char="ü"/>
            </a:pPr>
            <a:r>
              <a:rPr lang="en-IE" dirty="0"/>
              <a:t>Sample new subjects</a:t>
            </a:r>
          </a:p>
          <a:p>
            <a:pPr>
              <a:lnSpc>
                <a:spcPct val="95000"/>
              </a:lnSpc>
            </a:pPr>
            <a:endParaRPr lang="en-IE" dirty="0"/>
          </a:p>
          <a:p>
            <a:pPr marL="342900" indent="-342900">
              <a:lnSpc>
                <a:spcPct val="95000"/>
              </a:lnSpc>
              <a:buFont typeface="Wingdings" panose="05000000000000000000" pitchFamily="2" charset="2"/>
              <a:buChar char="ü"/>
            </a:pPr>
            <a:r>
              <a:rPr lang="en-IE" dirty="0"/>
              <a:t>Opportunities to accomplish certs e.g. Food Safety , Microsoft </a:t>
            </a:r>
          </a:p>
          <a:p>
            <a:pPr>
              <a:lnSpc>
                <a:spcPct val="95000"/>
              </a:lnSpc>
            </a:pPr>
            <a:endParaRPr lang="en-IE" dirty="0"/>
          </a:p>
          <a:p>
            <a:pPr marL="342900" indent="-342900">
              <a:lnSpc>
                <a:spcPct val="95000"/>
              </a:lnSpc>
              <a:buFont typeface="Wingdings" panose="05000000000000000000" pitchFamily="2" charset="2"/>
              <a:buChar char="ü"/>
            </a:pPr>
            <a:r>
              <a:rPr lang="en-IE" dirty="0"/>
              <a:t>Learn research skills</a:t>
            </a:r>
          </a:p>
          <a:p>
            <a:pPr>
              <a:lnSpc>
                <a:spcPct val="95000"/>
              </a:lnSpc>
            </a:pPr>
            <a:endParaRPr lang="en-IE" dirty="0"/>
          </a:p>
          <a:p>
            <a:pPr marL="342900" indent="-342900">
              <a:lnSpc>
                <a:spcPct val="95000"/>
              </a:lnSpc>
              <a:buFont typeface="Wingdings" panose="05000000000000000000" pitchFamily="2" charset="2"/>
              <a:buChar char="ü"/>
            </a:pPr>
            <a:r>
              <a:rPr lang="en-IE" dirty="0"/>
              <a:t>Develop public speaking skills</a:t>
            </a:r>
          </a:p>
          <a:p>
            <a:pPr>
              <a:lnSpc>
                <a:spcPct val="95000"/>
              </a:lnSpc>
            </a:pPr>
            <a:endParaRPr lang="en-IE" dirty="0"/>
          </a:p>
          <a:p>
            <a:pPr>
              <a:lnSpc>
                <a:spcPct val="95000"/>
              </a:lnSpc>
            </a:pPr>
            <a:endParaRPr lang="en-IE" dirty="0"/>
          </a:p>
          <a:p>
            <a:pPr>
              <a:lnSpc>
                <a:spcPct val="95000"/>
              </a:lnSpc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6483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en-IE" dirty="0"/>
              <a:t>       Curriculum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77026011"/>
              </p:ext>
            </p:extLst>
          </p:nvPr>
        </p:nvGraphicFramePr>
        <p:xfrm>
          <a:off x="2670744" y="1397736"/>
          <a:ext cx="9042570" cy="5482876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5125833">
                  <a:extLst>
                    <a:ext uri="{9D8B030D-6E8A-4147-A177-3AD203B41FA5}">
                      <a16:colId xmlns:a16="http://schemas.microsoft.com/office/drawing/2014/main" val="4205712661"/>
                    </a:ext>
                  </a:extLst>
                </a:gridCol>
                <a:gridCol w="3916737">
                  <a:extLst>
                    <a:ext uri="{9D8B030D-6E8A-4147-A177-3AD203B41FA5}">
                      <a16:colId xmlns:a16="http://schemas.microsoft.com/office/drawing/2014/main" val="2830078194"/>
                    </a:ext>
                  </a:extLst>
                </a:gridCol>
              </a:tblGrid>
              <a:tr h="414835">
                <a:tc>
                  <a:txBody>
                    <a:bodyPr/>
                    <a:lstStyle/>
                    <a:p>
                      <a:r>
                        <a:rPr lang="en-IE" dirty="0"/>
                        <a:t>Irish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English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2923224"/>
                  </a:ext>
                </a:extLst>
              </a:tr>
              <a:tr h="414835">
                <a:tc>
                  <a:txBody>
                    <a:bodyPr/>
                    <a:lstStyle/>
                    <a:p>
                      <a:r>
                        <a:rPr lang="en-IE" dirty="0"/>
                        <a:t>Maths/English /</a:t>
                      </a:r>
                      <a:r>
                        <a:rPr lang="en-IE" dirty="0" err="1"/>
                        <a:t>Gaeilge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French/German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6722952"/>
                  </a:ext>
                </a:extLst>
              </a:tr>
              <a:tr h="414835">
                <a:tc>
                  <a:txBody>
                    <a:bodyPr/>
                    <a:lstStyle/>
                    <a:p>
                      <a:r>
                        <a:rPr lang="en-IE" dirty="0"/>
                        <a:t>Engineering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Science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662788"/>
                  </a:ext>
                </a:extLst>
              </a:tr>
              <a:tr h="414835">
                <a:tc>
                  <a:txBody>
                    <a:bodyPr/>
                    <a:lstStyle/>
                    <a:p>
                      <a:r>
                        <a:rPr lang="en-IE" dirty="0"/>
                        <a:t>Geography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History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4573044"/>
                  </a:ext>
                </a:extLst>
              </a:tr>
              <a:tr h="414835">
                <a:tc>
                  <a:txBody>
                    <a:bodyPr/>
                    <a:lstStyle/>
                    <a:p>
                      <a:r>
                        <a:rPr lang="en-IE" dirty="0"/>
                        <a:t>DCG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Music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1089069"/>
                  </a:ext>
                </a:extLst>
              </a:tr>
              <a:tr h="746704">
                <a:tc>
                  <a:txBody>
                    <a:bodyPr/>
                    <a:lstStyle/>
                    <a:p>
                      <a:r>
                        <a:rPr lang="en-IE" dirty="0"/>
                        <a:t>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Ethics and Beliefs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97505"/>
                  </a:ext>
                </a:extLst>
              </a:tr>
              <a:tr h="414835">
                <a:tc>
                  <a:txBody>
                    <a:bodyPr/>
                    <a:lstStyle/>
                    <a:p>
                      <a:r>
                        <a:rPr lang="en-IE" dirty="0"/>
                        <a:t>Enterprise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European Studies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7498934"/>
                  </a:ext>
                </a:extLst>
              </a:tr>
              <a:tr h="414835">
                <a:tc>
                  <a:txBody>
                    <a:bodyPr/>
                    <a:lstStyle/>
                    <a:p>
                      <a:r>
                        <a:rPr lang="en-IE" dirty="0"/>
                        <a:t>Home Economics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2501495"/>
                  </a:ext>
                </a:extLst>
              </a:tr>
              <a:tr h="414835">
                <a:tc>
                  <a:txBody>
                    <a:bodyPr/>
                    <a:lstStyle/>
                    <a:p>
                      <a:r>
                        <a:rPr lang="en-IE" dirty="0"/>
                        <a:t>Careers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4662090"/>
                  </a:ext>
                </a:extLst>
              </a:tr>
              <a:tr h="1078572">
                <a:tc gridSpan="2">
                  <a:txBody>
                    <a:bodyPr/>
                    <a:lstStyle/>
                    <a:p>
                      <a:r>
                        <a:rPr lang="en-IE" dirty="0"/>
                        <a:t>DIY/Junk Kouture/Tourism/Sustainability /Forensic Science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47002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85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en-IE" dirty="0"/>
              <a:t>Activities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91585664"/>
              </p:ext>
            </p:extLst>
          </p:nvPr>
        </p:nvGraphicFramePr>
        <p:xfrm>
          <a:off x="6297611" y="1701800"/>
          <a:ext cx="5485432" cy="52168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037161">
                  <a:extLst>
                    <a:ext uri="{9D8B030D-6E8A-4147-A177-3AD203B41FA5}">
                      <a16:colId xmlns:a16="http://schemas.microsoft.com/office/drawing/2014/main" val="2350462486"/>
                    </a:ext>
                  </a:extLst>
                </a:gridCol>
                <a:gridCol w="2448271">
                  <a:extLst>
                    <a:ext uri="{9D8B030D-6E8A-4147-A177-3AD203B41FA5}">
                      <a16:colId xmlns:a16="http://schemas.microsoft.com/office/drawing/2014/main" val="2620163021"/>
                    </a:ext>
                  </a:extLst>
                </a:gridCol>
              </a:tblGrid>
              <a:tr h="549584">
                <a:tc>
                  <a:txBody>
                    <a:bodyPr/>
                    <a:lstStyle/>
                    <a:p>
                      <a:r>
                        <a:rPr lang="en-IE" b="0" dirty="0"/>
                        <a:t>Hospitality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b="0" dirty="0"/>
                        <a:t>Bog snorkelling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5373938"/>
                  </a:ext>
                </a:extLst>
              </a:tr>
              <a:tr h="623313">
                <a:tc>
                  <a:txBody>
                    <a:bodyPr/>
                    <a:lstStyle/>
                    <a:p>
                      <a:r>
                        <a:rPr lang="en-IE" dirty="0"/>
                        <a:t>Strength and Conditioning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Stage design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1724664"/>
                  </a:ext>
                </a:extLst>
              </a:tr>
              <a:tr h="549584">
                <a:tc>
                  <a:txBody>
                    <a:bodyPr/>
                    <a:lstStyle/>
                    <a:p>
                      <a:r>
                        <a:rPr lang="en-IE" dirty="0"/>
                        <a:t>First Aid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Swimming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8839042"/>
                  </a:ext>
                </a:extLst>
              </a:tr>
              <a:tr h="549584">
                <a:tc>
                  <a:txBody>
                    <a:bodyPr/>
                    <a:lstStyle/>
                    <a:p>
                      <a:r>
                        <a:rPr lang="en-IE" dirty="0"/>
                        <a:t>Choreography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Team</a:t>
                      </a:r>
                      <a:r>
                        <a:rPr lang="en-IE" baseline="0" dirty="0"/>
                        <a:t> bonding</a:t>
                      </a:r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1788621"/>
                  </a:ext>
                </a:extLst>
              </a:tr>
              <a:tr h="549584">
                <a:tc>
                  <a:txBody>
                    <a:bodyPr/>
                    <a:lstStyle/>
                    <a:p>
                      <a:r>
                        <a:rPr lang="en-IE" dirty="0"/>
                        <a:t>Scarecrow making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Zip line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8596235"/>
                  </a:ext>
                </a:extLst>
              </a:tr>
              <a:tr h="549584">
                <a:tc>
                  <a:txBody>
                    <a:bodyPr/>
                    <a:lstStyle/>
                    <a:p>
                      <a:r>
                        <a:rPr lang="en-IE" dirty="0"/>
                        <a:t>SFX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Dancing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805656"/>
                  </a:ext>
                </a:extLst>
              </a:tr>
              <a:tr h="549584">
                <a:tc>
                  <a:txBody>
                    <a:bodyPr/>
                    <a:lstStyle/>
                    <a:p>
                      <a:r>
                        <a:rPr lang="en-IE" dirty="0"/>
                        <a:t>Community spirit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Inter schools activities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3476286"/>
                  </a:ext>
                </a:extLst>
              </a:tr>
              <a:tr h="549584">
                <a:tc>
                  <a:txBody>
                    <a:bodyPr/>
                    <a:lstStyle/>
                    <a:p>
                      <a:r>
                        <a:rPr lang="en-IE" dirty="0"/>
                        <a:t>Trips – Paris/Delphi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Cinema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918279"/>
                  </a:ext>
                </a:extLst>
              </a:tr>
            </a:tbl>
          </a:graphicData>
        </a:graphic>
      </p:graphicFrame>
      <p:pic>
        <p:nvPicPr>
          <p:cNvPr id="6" name="Picture 5" descr="A group of people in kayaks on a river&#10;&#10;Description automatically generated">
            <a:extLst>
              <a:ext uri="{FF2B5EF4-FFF2-40B4-BE49-F238E27FC236}">
                <a16:creationId xmlns:a16="http://schemas.microsoft.com/office/drawing/2014/main" id="{1B8F1C70-9501-4A5F-E316-1A0944A84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33" y="229831"/>
            <a:ext cx="2743480" cy="2057400"/>
          </a:xfrm>
          <a:prstGeom prst="rect">
            <a:avLst/>
          </a:prstGeom>
        </p:spPr>
      </p:pic>
      <p:pic>
        <p:nvPicPr>
          <p:cNvPr id="8" name="Picture 7" descr="A group of people crossing a river&#10;&#10;Description automatically generated">
            <a:extLst>
              <a:ext uri="{FF2B5EF4-FFF2-40B4-BE49-F238E27FC236}">
                <a16:creationId xmlns:a16="http://schemas.microsoft.com/office/drawing/2014/main" id="{47140150-EB09-3900-C9D3-599685093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49728" y="2804753"/>
            <a:ext cx="3657600" cy="2743200"/>
          </a:xfrm>
          <a:prstGeom prst="rect">
            <a:avLst/>
          </a:prstGeom>
        </p:spPr>
      </p:pic>
      <p:pic>
        <p:nvPicPr>
          <p:cNvPr id="9" name="Picture 8" descr="A hand with a cut on it&#10;&#10;Description automatically generated">
            <a:extLst>
              <a:ext uri="{FF2B5EF4-FFF2-40B4-BE49-F238E27FC236}">
                <a16:creationId xmlns:a16="http://schemas.microsoft.com/office/drawing/2014/main" id="{BAA15E80-BAD9-788E-B4DE-93D454EA3A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912196" y="2666450"/>
            <a:ext cx="3472685" cy="195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79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External Courses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308" y="1701800"/>
            <a:ext cx="5409151" cy="4679528"/>
          </a:xfrm>
        </p:spPr>
        <p:txBody>
          <a:bodyPr vert="horz" lIns="121899" tIns="60949" rIns="121899" bIns="60949" rtlCol="0" anchor="t">
            <a:normAutofit/>
          </a:bodyPr>
          <a:lstStyle/>
          <a:p>
            <a:pPr marL="304165" indent="-304165"/>
            <a:r>
              <a:rPr lang="en-IE" sz="2800" dirty="0"/>
              <a:t>Royal College of Surgeons TY mini med programme </a:t>
            </a:r>
            <a:endParaRPr lang="en-US"/>
          </a:p>
          <a:p>
            <a:pPr marL="304165" indent="-304165"/>
            <a:r>
              <a:rPr lang="en-IE" sz="2800" dirty="0"/>
              <a:t>An Garda Siochana work experience programme</a:t>
            </a:r>
          </a:p>
          <a:p>
            <a:pPr marL="304165" indent="-304165">
              <a:buClr>
                <a:srgbClr val="385723"/>
              </a:buClr>
            </a:pPr>
            <a:r>
              <a:rPr lang="en-IE" sz="2800" dirty="0"/>
              <a:t>Open University free courses 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98952" y="1470751"/>
            <a:ext cx="4176463" cy="482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91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lass open house pre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5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Classroom open house presentation.potx" id="{AB7D8AB0-4323-4322-AB21-8CB398DB9E96}" vid="{5BFEA1FF-C39F-48A2-B239-4B55565FC3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Classroom open house presentation</Template>
  <TotalTime>268</TotalTime>
  <Words>569</Words>
  <Application>Microsoft Office PowerPoint</Application>
  <PresentationFormat>Custom</PresentationFormat>
  <Paragraphs>142</Paragraphs>
  <Slides>12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Class open house presentation</vt:lpstr>
      <vt:lpstr>Scoil Ruáin </vt:lpstr>
      <vt:lpstr>What is Transition year?   </vt:lpstr>
      <vt:lpstr>Mission Statement</vt:lpstr>
      <vt:lpstr>Aims</vt:lpstr>
      <vt:lpstr>       Benefits of TY</vt:lpstr>
      <vt:lpstr>       Benefits of TY</vt:lpstr>
      <vt:lpstr>       Curriculum</vt:lpstr>
      <vt:lpstr>Activities</vt:lpstr>
      <vt:lpstr>External Courses</vt:lpstr>
      <vt:lpstr>PowerPoint Presentation</vt:lpstr>
      <vt:lpstr>Certification</vt:lpstr>
      <vt:lpstr>PowerPoint Presentation</vt:lpstr>
    </vt:vector>
  </TitlesOfParts>
  <Company>LWETB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Ardscoil Phádraig</dc:title>
  <dc:creator>AFitzpatrick.APG</dc:creator>
  <cp:lastModifiedBy>AFitzpatrick.APG</cp:lastModifiedBy>
  <cp:revision>100</cp:revision>
  <dcterms:created xsi:type="dcterms:W3CDTF">2023-01-25T10:58:37Z</dcterms:created>
  <dcterms:modified xsi:type="dcterms:W3CDTF">2023-09-13T19:28:15Z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74062800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