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4630400" cy="8229600"/>
  <p:notesSz cx="82296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" TargetMode="External"/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amma.app" TargetMode="External"/><Relationship Id="rId1" Type="http://schemas.openxmlformats.org/officeDocument/2006/relationships/image" Target="../media/image-2-1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amma.app" TargetMode="External"/><Relationship Id="rId1" Type="http://schemas.openxmlformats.org/officeDocument/2006/relationships/image" Target="../media/image-3-1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amma.app" TargetMode="External"/><Relationship Id="rId1" Type="http://schemas.openxmlformats.org/officeDocument/2006/relationships/image" Target="../media/image-4-1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amma.app" TargetMode="External"/><Relationship Id="rId1" Type="http://schemas.openxmlformats.org/officeDocument/2006/relationships/image" Target="../media/image-5-1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hyperlink" Target="https://gamma.app" TargetMode="External"/><Relationship Id="rId1" Type="http://schemas.openxmlformats.org/officeDocument/2006/relationships/image" Target="../media/image-6-1.png"/><Relationship Id="rId2" Type="http://schemas.openxmlformats.org/officeDocument/2006/relationships/image" Target="../media/image-6-2.png"/><Relationship Id="rId3" Type="http://schemas.openxmlformats.org/officeDocument/2006/relationships/image" Target="../media/image-6-3.png"/><Relationship Id="rId4" Type="http://schemas.openxmlformats.org/officeDocument/2006/relationships/image" Target="../media/image-6-4.png"/><Relationship Id="rId5" Type="http://schemas.openxmlformats.org/officeDocument/2006/relationships/image" Target="../media/image-6-5.png"/><Relationship Id="rId6" Type="http://schemas.openxmlformats.org/officeDocument/2006/relationships/image" Target="../media/image-6-6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amma.app" TargetMode="External"/><Relationship Id="rId1" Type="http://schemas.openxmlformats.org/officeDocument/2006/relationships/image" Target="../media/image-7-1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hyperlink" Target="https://gamma.app" TargetMode="External"/><Relationship Id="rId1" Type="http://schemas.openxmlformats.org/officeDocument/2006/relationships/image" Target="../media/image-8-1.png"/><Relationship Id="rId2" Type="http://schemas.openxmlformats.org/officeDocument/2006/relationships/image" Target="../media/image-8-2.png"/><Relationship Id="rId3" Type="http://schemas.openxmlformats.org/officeDocument/2006/relationships/image" Target="../media/image-8-3.png"/><Relationship Id="rId4" Type="http://schemas.openxmlformats.org/officeDocument/2006/relationships/image" Target="../media/image-8-4.png"/><Relationship Id="rId5" Type="http://schemas.openxmlformats.org/officeDocument/2006/relationships/image" Target="../media/image-8-5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31743"/>
          </a:xfrm>
          <a:prstGeom prst="rect">
            <a:avLst/>
          </a:prstGeom>
          <a:solidFill>
            <a:srgbClr val="FFF8F0"/>
          </a:solidFill>
          <a:ln/>
        </p:spPr>
      </p:sp>
      <p:sp>
        <p:nvSpPr>
          <p:cNvPr id="4" name="Text 2"/>
          <p:cNvSpPr/>
          <p:nvPr/>
        </p:nvSpPr>
        <p:spPr>
          <a:xfrm>
            <a:off x="2481143" y="559713"/>
            <a:ext cx="9668113" cy="263318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6912"/>
              </a:lnSpc>
              <a:buNone/>
            </a:pPr>
            <a:r>
              <a:rPr lang="en-US" sz="5529" spc="-166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Scoil Ruáin Leaving Certificate Applied (LCA) Programme Policy</a:t>
            </a:r>
            <a:endParaRPr lang="en-US" sz="5529" dirty="0"/>
          </a:p>
        </p:txBody>
      </p:sp>
      <p:sp>
        <p:nvSpPr>
          <p:cNvPr id="5" name="Text 3"/>
          <p:cNvSpPr/>
          <p:nvPr/>
        </p:nvSpPr>
        <p:spPr>
          <a:xfrm>
            <a:off x="2481143" y="3498175"/>
            <a:ext cx="9668113" cy="91618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404"/>
              </a:lnSpc>
              <a:buNone/>
            </a:pPr>
            <a:r>
              <a:rPr lang="en-US" sz="1603" spc="-32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Scoil Ruáin offers the Leaving Certificate Applied (LCA) programme as a two-year programme post Junior Certificate/Transition Year. This policy reflects Scoil Ruáin’s commitment to providing a comprehensive and supportive environment for students pursuing the LCA programme.</a:t>
            </a:r>
            <a:endParaRPr lang="en-US" sz="1603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81143" y="4643318"/>
            <a:ext cx="9668113" cy="2494359"/>
          </a:xfrm>
          <a:prstGeom prst="rect">
            <a:avLst/>
          </a:prstGeom>
        </p:spPr>
      </p:pic>
      <p:sp>
        <p:nvSpPr>
          <p:cNvPr id="7" name="Text 4"/>
          <p:cNvSpPr/>
          <p:nvPr/>
        </p:nvSpPr>
        <p:spPr>
          <a:xfrm>
            <a:off x="2481143" y="7366635"/>
            <a:ext cx="9668113" cy="30539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404"/>
              </a:lnSpc>
              <a:buNone/>
            </a:pPr>
            <a:endParaRPr lang="en-US" sz="1603" dirty="0"/>
          </a:p>
        </p:txBody>
      </p:sp>
      <p:pic>
        <p:nvPicPr>
          <p:cNvPr id="8" name="Image 1" descr="preencoded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  <p:sp>
        <p:nvSpPr>
          <p:cNvPr id="4" name="Text 2"/>
          <p:cNvSpPr/>
          <p:nvPr/>
        </p:nvSpPr>
        <p:spPr>
          <a:xfrm>
            <a:off x="2037993" y="1839635"/>
            <a:ext cx="5554980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spc="-131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Aims and Objectives</a:t>
            </a:r>
            <a:endParaRPr lang="en-US" sz="4374" dirty="0"/>
          </a:p>
        </p:txBody>
      </p:sp>
      <p:sp>
        <p:nvSpPr>
          <p:cNvPr id="5" name="Text 3"/>
          <p:cNvSpPr/>
          <p:nvPr/>
        </p:nvSpPr>
        <p:spPr>
          <a:xfrm>
            <a:off x="2037993" y="2867263"/>
            <a:ext cx="10554414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624"/>
              </a:lnSpc>
              <a:buNone/>
            </a:pPr>
            <a:endParaRPr lang="en-US" sz="1750" dirty="0"/>
          </a:p>
        </p:txBody>
      </p:sp>
      <p:sp>
        <p:nvSpPr>
          <p:cNvPr id="6" name="Shape 4"/>
          <p:cNvSpPr/>
          <p:nvPr/>
        </p:nvSpPr>
        <p:spPr>
          <a:xfrm>
            <a:off x="2037993" y="3450431"/>
            <a:ext cx="3370064" cy="2939534"/>
          </a:xfrm>
          <a:prstGeom prst="roundRect">
            <a:avLst>
              <a:gd name="adj" fmla="val 3402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7" name="Text 5"/>
          <p:cNvSpPr/>
          <p:nvPr/>
        </p:nvSpPr>
        <p:spPr>
          <a:xfrm>
            <a:off x="2267783" y="3680222"/>
            <a:ext cx="2837021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Preparing for Adult Life</a:t>
            </a:r>
            <a:endParaRPr lang="en-US" sz="2187" dirty="0"/>
          </a:p>
        </p:txBody>
      </p:sp>
      <p:sp>
        <p:nvSpPr>
          <p:cNvPr id="8" name="Text 6"/>
          <p:cNvSpPr/>
          <p:nvPr/>
        </p:nvSpPr>
        <p:spPr>
          <a:xfrm>
            <a:off x="2267783" y="4160639"/>
            <a:ext cx="2910483" cy="199953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The Leaving Certificate Applied programme is a two-year Leaving Certificate programme aimed at preparing students for adult and working life.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5630228" y="3450431"/>
            <a:ext cx="3370064" cy="2939534"/>
          </a:xfrm>
          <a:prstGeom prst="roundRect">
            <a:avLst>
              <a:gd name="adj" fmla="val 3402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0" name="Text 8"/>
          <p:cNvSpPr/>
          <p:nvPr/>
        </p:nvSpPr>
        <p:spPr>
          <a:xfrm>
            <a:off x="5860018" y="3680222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Recognizing Talents</a:t>
            </a:r>
            <a:endParaRPr lang="en-US" sz="2187" dirty="0"/>
          </a:p>
        </p:txBody>
      </p:sp>
      <p:sp>
        <p:nvSpPr>
          <p:cNvPr id="11" name="Text 9"/>
          <p:cNvSpPr/>
          <p:nvPr/>
        </p:nvSpPr>
        <p:spPr>
          <a:xfrm>
            <a:off x="5860018" y="4160639"/>
            <a:ext cx="2910483" cy="199953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The programme sets out to recognise the talents of all students and to provide opportunities for developing personal responsibility, self-esteem and self-knowledge.</a:t>
            </a:r>
            <a:endParaRPr lang="en-US" sz="1750" dirty="0"/>
          </a:p>
        </p:txBody>
      </p:sp>
      <p:sp>
        <p:nvSpPr>
          <p:cNvPr id="12" name="Shape 10"/>
          <p:cNvSpPr/>
          <p:nvPr/>
        </p:nvSpPr>
        <p:spPr>
          <a:xfrm>
            <a:off x="9222462" y="3450431"/>
            <a:ext cx="3370064" cy="2939534"/>
          </a:xfrm>
          <a:prstGeom prst="roundRect">
            <a:avLst>
              <a:gd name="adj" fmla="val 3402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3" name="Text 11"/>
          <p:cNvSpPr/>
          <p:nvPr/>
        </p:nvSpPr>
        <p:spPr>
          <a:xfrm>
            <a:off x="9452253" y="3680222"/>
            <a:ext cx="2843689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Real-World Application</a:t>
            </a:r>
            <a:endParaRPr lang="en-US" sz="2187" dirty="0"/>
          </a:p>
        </p:txBody>
      </p:sp>
      <p:sp>
        <p:nvSpPr>
          <p:cNvPr id="14" name="Text 12"/>
          <p:cNvSpPr/>
          <p:nvPr/>
        </p:nvSpPr>
        <p:spPr>
          <a:xfrm>
            <a:off x="9452253" y="4160639"/>
            <a:ext cx="2910483" cy="99976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The programme helps students apply what they learn to the real world.</a:t>
            </a:r>
            <a:endParaRPr lang="en-US" sz="1750" dirty="0"/>
          </a:p>
        </p:txBody>
      </p:sp>
      <p:pic>
        <p:nvPicPr>
          <p:cNvPr id="15" name="Image 0" descr="preencoded.png">
            <a:hlinkClick r:id="rId2" tooltip="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  <p:sp>
        <p:nvSpPr>
          <p:cNvPr id="4" name="Text 2"/>
          <p:cNvSpPr/>
          <p:nvPr/>
        </p:nvSpPr>
        <p:spPr>
          <a:xfrm>
            <a:off x="2037993" y="1704261"/>
            <a:ext cx="5768697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spc="-131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Curriculum Framework</a:t>
            </a:r>
            <a:endParaRPr lang="en-US" sz="4374" dirty="0"/>
          </a:p>
        </p:txBody>
      </p:sp>
      <p:sp>
        <p:nvSpPr>
          <p:cNvPr id="5" name="Shape 3"/>
          <p:cNvSpPr/>
          <p:nvPr/>
        </p:nvSpPr>
        <p:spPr>
          <a:xfrm>
            <a:off x="2037993" y="3092887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6" name="Text 4"/>
          <p:cNvSpPr/>
          <p:nvPr/>
        </p:nvSpPr>
        <p:spPr>
          <a:xfrm>
            <a:off x="2223730" y="3176230"/>
            <a:ext cx="128349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2624"/>
              </a:lnSpc>
              <a:buNone/>
            </a:pPr>
            <a:r>
              <a:rPr lang="en-US" sz="2624" spc="-79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1</a:t>
            </a:r>
            <a:endParaRPr lang="en-US" sz="2624" dirty="0"/>
          </a:p>
        </p:txBody>
      </p:sp>
      <p:sp>
        <p:nvSpPr>
          <p:cNvPr id="7" name="Text 5"/>
          <p:cNvSpPr/>
          <p:nvPr/>
        </p:nvSpPr>
        <p:spPr>
          <a:xfrm>
            <a:off x="2760107" y="3092887"/>
            <a:ext cx="3440668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DES Curriculum Framework</a:t>
            </a:r>
            <a:endParaRPr lang="en-US" sz="2187" dirty="0"/>
          </a:p>
        </p:txBody>
      </p:sp>
      <p:sp>
        <p:nvSpPr>
          <p:cNvPr id="8" name="Text 6"/>
          <p:cNvSpPr/>
          <p:nvPr/>
        </p:nvSpPr>
        <p:spPr>
          <a:xfrm>
            <a:off x="2760107" y="3573304"/>
            <a:ext cx="4444008" cy="99976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The LCA curriculum of Scoil Ruáin follows the DES curriculum framework and module descriptors as specified by the DES.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7426285" y="3092887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0" name="Text 8"/>
          <p:cNvSpPr/>
          <p:nvPr/>
        </p:nvSpPr>
        <p:spPr>
          <a:xfrm>
            <a:off x="7589520" y="3176230"/>
            <a:ext cx="173355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2624"/>
              </a:lnSpc>
              <a:buNone/>
            </a:pPr>
            <a:r>
              <a:rPr lang="en-US" sz="2624" spc="-79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2</a:t>
            </a:r>
            <a:endParaRPr lang="en-US" sz="2624" dirty="0"/>
          </a:p>
        </p:txBody>
      </p:sp>
      <p:sp>
        <p:nvSpPr>
          <p:cNvPr id="11" name="Text 9"/>
          <p:cNvSpPr/>
          <p:nvPr/>
        </p:nvSpPr>
        <p:spPr>
          <a:xfrm>
            <a:off x="8148399" y="3092887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Two-Year Programme</a:t>
            </a:r>
            <a:endParaRPr lang="en-US" sz="2187" dirty="0"/>
          </a:p>
        </p:txBody>
      </p:sp>
      <p:sp>
        <p:nvSpPr>
          <p:cNvPr id="12" name="Text 10"/>
          <p:cNvSpPr/>
          <p:nvPr/>
        </p:nvSpPr>
        <p:spPr>
          <a:xfrm>
            <a:off x="8148399" y="3573304"/>
            <a:ext cx="4444008" cy="99976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The two-year programme consists of four half-year blocks called sessions. Achievement is credited in each session.</a:t>
            </a:r>
            <a:endParaRPr lang="en-US" sz="1750" dirty="0"/>
          </a:p>
        </p:txBody>
      </p:sp>
      <p:sp>
        <p:nvSpPr>
          <p:cNvPr id="13" name="Shape 11"/>
          <p:cNvSpPr/>
          <p:nvPr/>
        </p:nvSpPr>
        <p:spPr>
          <a:xfrm>
            <a:off x="2037993" y="5045154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2197537" y="5128498"/>
            <a:ext cx="180737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2624"/>
              </a:lnSpc>
              <a:buNone/>
            </a:pPr>
            <a:r>
              <a:rPr lang="en-US" sz="2624" spc="-79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3</a:t>
            </a:r>
            <a:endParaRPr lang="en-US" sz="2624" dirty="0"/>
          </a:p>
        </p:txBody>
      </p:sp>
      <p:sp>
        <p:nvSpPr>
          <p:cNvPr id="15" name="Text 13"/>
          <p:cNvSpPr/>
          <p:nvPr/>
        </p:nvSpPr>
        <p:spPr>
          <a:xfrm>
            <a:off x="2760107" y="5045154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Three Main Areas</a:t>
            </a:r>
            <a:endParaRPr lang="en-US" sz="2187" dirty="0"/>
          </a:p>
        </p:txBody>
      </p:sp>
      <p:sp>
        <p:nvSpPr>
          <p:cNvPr id="16" name="Text 14"/>
          <p:cNvSpPr/>
          <p:nvPr/>
        </p:nvSpPr>
        <p:spPr>
          <a:xfrm>
            <a:off x="2760107" y="5525572"/>
            <a:ext cx="4444008" cy="99976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Courses are offered in three main areas: Vocational Preparation; General Education; and Vocational Education.</a:t>
            </a:r>
            <a:endParaRPr lang="en-US" sz="1750" dirty="0"/>
          </a:p>
        </p:txBody>
      </p:sp>
      <p:sp>
        <p:nvSpPr>
          <p:cNvPr id="17" name="Shape 15"/>
          <p:cNvSpPr/>
          <p:nvPr/>
        </p:nvSpPr>
        <p:spPr>
          <a:xfrm>
            <a:off x="7426285" y="5045154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8" name="Text 16"/>
          <p:cNvSpPr/>
          <p:nvPr/>
        </p:nvSpPr>
        <p:spPr>
          <a:xfrm>
            <a:off x="7582495" y="5128498"/>
            <a:ext cx="187404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2624"/>
              </a:lnSpc>
              <a:buNone/>
            </a:pPr>
            <a:r>
              <a:rPr lang="en-US" sz="2624" spc="-79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4</a:t>
            </a:r>
            <a:endParaRPr lang="en-US" sz="2624" dirty="0"/>
          </a:p>
        </p:txBody>
      </p:sp>
      <p:sp>
        <p:nvSpPr>
          <p:cNvPr id="19" name="Text 17"/>
          <p:cNvSpPr/>
          <p:nvPr/>
        </p:nvSpPr>
        <p:spPr>
          <a:xfrm>
            <a:off x="8148399" y="5045154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Work Placement</a:t>
            </a:r>
            <a:endParaRPr lang="en-US" sz="2187" dirty="0"/>
          </a:p>
        </p:txBody>
      </p:sp>
      <p:sp>
        <p:nvSpPr>
          <p:cNvPr id="20" name="Text 18"/>
          <p:cNvSpPr/>
          <p:nvPr/>
        </p:nvSpPr>
        <p:spPr>
          <a:xfrm>
            <a:off x="8148399" y="5525572"/>
            <a:ext cx="4444008" cy="99976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Students attend classes as timetabled from Monday to Thursday each week, and attend the work placement on Friday of each week.</a:t>
            </a:r>
            <a:endParaRPr lang="en-US" sz="1750" dirty="0"/>
          </a:p>
        </p:txBody>
      </p:sp>
      <p:pic>
        <p:nvPicPr>
          <p:cNvPr id="21" name="Image 0" descr="preencoded.png">
            <a:hlinkClick r:id="rId2" tooltip="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  <p:sp>
        <p:nvSpPr>
          <p:cNvPr id="4" name="Text 2"/>
          <p:cNvSpPr/>
          <p:nvPr/>
        </p:nvSpPr>
        <p:spPr>
          <a:xfrm>
            <a:off x="2601039" y="547449"/>
            <a:ext cx="4962168" cy="62031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4884"/>
              </a:lnSpc>
              <a:buNone/>
            </a:pPr>
            <a:r>
              <a:rPr lang="en-US" sz="3907" spc="-117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Work Experience</a:t>
            </a:r>
            <a:endParaRPr lang="en-US" sz="3907" dirty="0"/>
          </a:p>
        </p:txBody>
      </p:sp>
      <p:sp>
        <p:nvSpPr>
          <p:cNvPr id="5" name="Shape 3"/>
          <p:cNvSpPr/>
          <p:nvPr/>
        </p:nvSpPr>
        <p:spPr>
          <a:xfrm>
            <a:off x="7295317" y="1564719"/>
            <a:ext cx="39648" cy="6117431"/>
          </a:xfrm>
          <a:prstGeom prst="roundRect">
            <a:avLst>
              <a:gd name="adj" fmla="val 225284"/>
            </a:avLst>
          </a:prstGeom>
          <a:solidFill>
            <a:srgbClr val="E2C8B5"/>
          </a:solidFill>
          <a:ln/>
        </p:spPr>
      </p:sp>
      <p:sp>
        <p:nvSpPr>
          <p:cNvPr id="6" name="Shape 4"/>
          <p:cNvSpPr/>
          <p:nvPr/>
        </p:nvSpPr>
        <p:spPr>
          <a:xfrm>
            <a:off x="6397169" y="1991380"/>
            <a:ext cx="694611" cy="39648"/>
          </a:xfrm>
          <a:prstGeom prst="roundRect">
            <a:avLst>
              <a:gd name="adj" fmla="val 225284"/>
            </a:avLst>
          </a:prstGeom>
          <a:solidFill>
            <a:srgbClr val="E2C8B5"/>
          </a:solidFill>
          <a:ln/>
        </p:spPr>
      </p:sp>
      <p:sp>
        <p:nvSpPr>
          <p:cNvPr id="7" name="Shape 5"/>
          <p:cNvSpPr/>
          <p:nvPr/>
        </p:nvSpPr>
        <p:spPr>
          <a:xfrm>
            <a:off x="7091779" y="1787962"/>
            <a:ext cx="446603" cy="446603"/>
          </a:xfrm>
          <a:prstGeom prst="roundRect">
            <a:avLst>
              <a:gd name="adj" fmla="val 20000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257752" y="1862376"/>
            <a:ext cx="114657" cy="29777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2344"/>
              </a:lnSpc>
              <a:buNone/>
            </a:pPr>
            <a:r>
              <a:rPr lang="en-US" sz="2344" spc="-70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1</a:t>
            </a:r>
            <a:endParaRPr lang="en-US" sz="2344" dirty="0"/>
          </a:p>
        </p:txBody>
      </p:sp>
      <p:sp>
        <p:nvSpPr>
          <p:cNvPr id="9" name="Text 7"/>
          <p:cNvSpPr/>
          <p:nvPr/>
        </p:nvSpPr>
        <p:spPr>
          <a:xfrm>
            <a:off x="3523178" y="1763197"/>
            <a:ext cx="2700218" cy="31015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r" indent="0" marL="0">
              <a:lnSpc>
                <a:spcPts val="2442"/>
              </a:lnSpc>
              <a:buNone/>
            </a:pPr>
            <a:r>
              <a:rPr lang="en-US" sz="1954" spc="-59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Placement Arrangement</a:t>
            </a:r>
            <a:endParaRPr lang="en-US" sz="1954" dirty="0"/>
          </a:p>
        </p:txBody>
      </p:sp>
      <p:sp>
        <p:nvSpPr>
          <p:cNvPr id="10" name="Text 8"/>
          <p:cNvSpPr/>
          <p:nvPr/>
        </p:nvSpPr>
        <p:spPr>
          <a:xfrm>
            <a:off x="2601039" y="2192417"/>
            <a:ext cx="3622358" cy="89296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lnSpc>
                <a:spcPts val="2344"/>
              </a:lnSpc>
              <a:buNone/>
            </a:pPr>
            <a:r>
              <a:rPr lang="en-US" sz="1563" spc="-31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Students must arrange their own work experience placements and most attend work every Friday during school term.</a:t>
            </a:r>
            <a:endParaRPr lang="en-US" sz="1563" dirty="0"/>
          </a:p>
        </p:txBody>
      </p:sp>
      <p:sp>
        <p:nvSpPr>
          <p:cNvPr id="11" name="Shape 9"/>
          <p:cNvSpPr/>
          <p:nvPr/>
        </p:nvSpPr>
        <p:spPr>
          <a:xfrm>
            <a:off x="7538383" y="2983766"/>
            <a:ext cx="694611" cy="39648"/>
          </a:xfrm>
          <a:prstGeom prst="roundRect">
            <a:avLst>
              <a:gd name="adj" fmla="val 225284"/>
            </a:avLst>
          </a:prstGeom>
          <a:solidFill>
            <a:srgbClr val="E2C8B5"/>
          </a:solidFill>
          <a:ln/>
        </p:spPr>
      </p:sp>
      <p:sp>
        <p:nvSpPr>
          <p:cNvPr id="12" name="Shape 10"/>
          <p:cNvSpPr/>
          <p:nvPr/>
        </p:nvSpPr>
        <p:spPr>
          <a:xfrm>
            <a:off x="7091779" y="2780347"/>
            <a:ext cx="446603" cy="446603"/>
          </a:xfrm>
          <a:prstGeom prst="roundRect">
            <a:avLst>
              <a:gd name="adj" fmla="val 20000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3" name="Text 11"/>
          <p:cNvSpPr/>
          <p:nvPr/>
        </p:nvSpPr>
        <p:spPr>
          <a:xfrm>
            <a:off x="7237631" y="2854762"/>
            <a:ext cx="154781" cy="29777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2344"/>
              </a:lnSpc>
              <a:buNone/>
            </a:pPr>
            <a:r>
              <a:rPr lang="en-US" sz="2344" spc="-70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2</a:t>
            </a:r>
            <a:endParaRPr lang="en-US" sz="2344" dirty="0"/>
          </a:p>
        </p:txBody>
      </p:sp>
      <p:sp>
        <p:nvSpPr>
          <p:cNvPr id="14" name="Text 12"/>
          <p:cNvSpPr/>
          <p:nvPr/>
        </p:nvSpPr>
        <p:spPr>
          <a:xfrm>
            <a:off x="8406765" y="2755583"/>
            <a:ext cx="2481024" cy="31015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442"/>
              </a:lnSpc>
              <a:buNone/>
            </a:pPr>
            <a:r>
              <a:rPr lang="en-US" sz="1954" spc="-59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Placement Selection</a:t>
            </a:r>
            <a:endParaRPr lang="en-US" sz="1954" dirty="0"/>
          </a:p>
        </p:txBody>
      </p:sp>
      <p:sp>
        <p:nvSpPr>
          <p:cNvPr id="15" name="Text 13"/>
          <p:cNvSpPr/>
          <p:nvPr/>
        </p:nvSpPr>
        <p:spPr>
          <a:xfrm>
            <a:off x="8406765" y="3184803"/>
            <a:ext cx="3622477" cy="1488281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344"/>
              </a:lnSpc>
              <a:buNone/>
            </a:pPr>
            <a:r>
              <a:rPr lang="en-US" sz="1563" spc="-31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It is important that students choose their work experiences carefully. It is recommended that work experience be completed in at least two different career areas.</a:t>
            </a:r>
            <a:endParaRPr lang="en-US" sz="1563" dirty="0"/>
          </a:p>
        </p:txBody>
      </p:sp>
      <p:sp>
        <p:nvSpPr>
          <p:cNvPr id="16" name="Shape 14"/>
          <p:cNvSpPr/>
          <p:nvPr/>
        </p:nvSpPr>
        <p:spPr>
          <a:xfrm>
            <a:off x="6397169" y="4240232"/>
            <a:ext cx="694611" cy="39648"/>
          </a:xfrm>
          <a:prstGeom prst="roundRect">
            <a:avLst>
              <a:gd name="adj" fmla="val 225284"/>
            </a:avLst>
          </a:prstGeom>
          <a:solidFill>
            <a:srgbClr val="E2C8B5"/>
          </a:solidFill>
          <a:ln/>
        </p:spPr>
      </p:sp>
      <p:sp>
        <p:nvSpPr>
          <p:cNvPr id="17" name="Shape 15"/>
          <p:cNvSpPr/>
          <p:nvPr/>
        </p:nvSpPr>
        <p:spPr>
          <a:xfrm>
            <a:off x="7091779" y="4036814"/>
            <a:ext cx="446603" cy="446603"/>
          </a:xfrm>
          <a:prstGeom prst="roundRect">
            <a:avLst>
              <a:gd name="adj" fmla="val 20000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8" name="Text 16"/>
          <p:cNvSpPr/>
          <p:nvPr/>
        </p:nvSpPr>
        <p:spPr>
          <a:xfrm>
            <a:off x="7234416" y="4111228"/>
            <a:ext cx="161330" cy="29777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2344"/>
              </a:lnSpc>
              <a:buNone/>
            </a:pPr>
            <a:r>
              <a:rPr lang="en-US" sz="2344" spc="-70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3</a:t>
            </a:r>
            <a:endParaRPr lang="en-US" sz="2344" dirty="0"/>
          </a:p>
        </p:txBody>
      </p:sp>
      <p:sp>
        <p:nvSpPr>
          <p:cNvPr id="19" name="Text 17"/>
          <p:cNvSpPr/>
          <p:nvPr/>
        </p:nvSpPr>
        <p:spPr>
          <a:xfrm>
            <a:off x="3732490" y="4012049"/>
            <a:ext cx="2490907" cy="31015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r" indent="0" marL="0">
              <a:lnSpc>
                <a:spcPts val="2442"/>
              </a:lnSpc>
              <a:buNone/>
            </a:pPr>
            <a:r>
              <a:rPr lang="en-US" sz="1954" spc="-59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Placement Completion</a:t>
            </a:r>
            <a:endParaRPr lang="en-US" sz="1954" dirty="0"/>
          </a:p>
        </p:txBody>
      </p:sp>
      <p:sp>
        <p:nvSpPr>
          <p:cNvPr id="20" name="Text 18"/>
          <p:cNvSpPr/>
          <p:nvPr/>
        </p:nvSpPr>
        <p:spPr>
          <a:xfrm>
            <a:off x="2601039" y="4441269"/>
            <a:ext cx="3622358" cy="11906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lnSpc>
                <a:spcPts val="2344"/>
              </a:lnSpc>
              <a:buNone/>
            </a:pPr>
            <a:r>
              <a:rPr lang="en-US" sz="1563" spc="-31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For each work experience placement students must satisfactorily complete the work experience diary. Employer report cards must also be returned.</a:t>
            </a:r>
            <a:endParaRPr lang="en-US" sz="1563" dirty="0"/>
          </a:p>
        </p:txBody>
      </p:sp>
      <p:sp>
        <p:nvSpPr>
          <p:cNvPr id="21" name="Shape 19"/>
          <p:cNvSpPr/>
          <p:nvPr/>
        </p:nvSpPr>
        <p:spPr>
          <a:xfrm>
            <a:off x="7538383" y="5496699"/>
            <a:ext cx="694611" cy="39648"/>
          </a:xfrm>
          <a:prstGeom prst="roundRect">
            <a:avLst>
              <a:gd name="adj" fmla="val 225284"/>
            </a:avLst>
          </a:prstGeom>
          <a:solidFill>
            <a:srgbClr val="E2C8B5"/>
          </a:solidFill>
          <a:ln/>
        </p:spPr>
      </p:sp>
      <p:sp>
        <p:nvSpPr>
          <p:cNvPr id="22" name="Shape 20"/>
          <p:cNvSpPr/>
          <p:nvPr/>
        </p:nvSpPr>
        <p:spPr>
          <a:xfrm>
            <a:off x="7091779" y="5293281"/>
            <a:ext cx="446603" cy="446603"/>
          </a:xfrm>
          <a:prstGeom prst="roundRect">
            <a:avLst>
              <a:gd name="adj" fmla="val 20000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23" name="Text 21"/>
          <p:cNvSpPr/>
          <p:nvPr/>
        </p:nvSpPr>
        <p:spPr>
          <a:xfrm>
            <a:off x="7231440" y="5367695"/>
            <a:ext cx="167283" cy="297775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2344"/>
              </a:lnSpc>
              <a:buNone/>
            </a:pPr>
            <a:r>
              <a:rPr lang="en-US" sz="2344" spc="-70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4</a:t>
            </a:r>
            <a:endParaRPr lang="en-US" sz="2344" dirty="0"/>
          </a:p>
        </p:txBody>
      </p:sp>
      <p:sp>
        <p:nvSpPr>
          <p:cNvPr id="24" name="Text 22"/>
          <p:cNvSpPr/>
          <p:nvPr/>
        </p:nvSpPr>
        <p:spPr>
          <a:xfrm>
            <a:off x="8406765" y="5268516"/>
            <a:ext cx="2626162" cy="31015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442"/>
              </a:lnSpc>
              <a:buNone/>
            </a:pPr>
            <a:r>
              <a:rPr lang="en-US" sz="1954" spc="-59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Monitoring and Support</a:t>
            </a:r>
            <a:endParaRPr lang="en-US" sz="1954" dirty="0"/>
          </a:p>
        </p:txBody>
      </p:sp>
      <p:sp>
        <p:nvSpPr>
          <p:cNvPr id="25" name="Text 23"/>
          <p:cNvSpPr/>
          <p:nvPr/>
        </p:nvSpPr>
        <p:spPr>
          <a:xfrm>
            <a:off x="8406765" y="5697736"/>
            <a:ext cx="3622477" cy="178593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344"/>
              </a:lnSpc>
              <a:buNone/>
            </a:pPr>
            <a:r>
              <a:rPr lang="en-US" sz="1563" spc="-31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Students will be monitored on work experience placements and a member of the teaching staff will contact and interview both the student and their employer, in line with our work experience policy.</a:t>
            </a:r>
            <a:endParaRPr lang="en-US" sz="1563" dirty="0"/>
          </a:p>
        </p:txBody>
      </p:sp>
      <p:pic>
        <p:nvPicPr>
          <p:cNvPr id="26" name="Image 0" descr="preencoded.png">
            <a:hlinkClick r:id="rId2" tooltip="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  <p:sp>
        <p:nvSpPr>
          <p:cNvPr id="4" name="Text 2"/>
          <p:cNvSpPr/>
          <p:nvPr/>
        </p:nvSpPr>
        <p:spPr>
          <a:xfrm>
            <a:off x="2037993" y="1272302"/>
            <a:ext cx="5554980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spc="-131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Assessment</a:t>
            </a:r>
            <a:endParaRPr lang="en-US" sz="4374" dirty="0"/>
          </a:p>
        </p:txBody>
      </p:sp>
      <p:sp>
        <p:nvSpPr>
          <p:cNvPr id="5" name="Text 3"/>
          <p:cNvSpPr/>
          <p:nvPr/>
        </p:nvSpPr>
        <p:spPr>
          <a:xfrm>
            <a:off x="2037993" y="2522101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Module Completion</a:t>
            </a:r>
            <a:endParaRPr lang="en-US" sz="2187" dirty="0"/>
          </a:p>
        </p:txBody>
      </p:sp>
      <p:sp>
        <p:nvSpPr>
          <p:cNvPr id="6" name="Text 4"/>
          <p:cNvSpPr/>
          <p:nvPr/>
        </p:nvSpPr>
        <p:spPr>
          <a:xfrm>
            <a:off x="2037993" y="3091458"/>
            <a:ext cx="3156347" cy="16662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Satisfactory completion of modules (i.e. 90% attendance and completion of key assignments as set by the subject teacher)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5743932" y="2522101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Student Tasks</a:t>
            </a:r>
            <a:endParaRPr lang="en-US" sz="2187" dirty="0"/>
          </a:p>
        </p:txBody>
      </p:sp>
      <p:sp>
        <p:nvSpPr>
          <p:cNvPr id="8" name="Text 6"/>
          <p:cNvSpPr/>
          <p:nvPr/>
        </p:nvSpPr>
        <p:spPr>
          <a:xfrm>
            <a:off x="5743932" y="3091458"/>
            <a:ext cx="3156347" cy="333255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Performance in student tasks (7 tasks completed over 4 sessions) Students are required to participate in each task activity, produce a report on the process of completing the activity, and attend an assessment interview carried out by an external examiner appointed by the DES.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9449872" y="2522101"/>
            <a:ext cx="286762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Terminal Examinations</a:t>
            </a:r>
            <a:endParaRPr lang="en-US" sz="2187" dirty="0"/>
          </a:p>
        </p:txBody>
      </p:sp>
      <p:sp>
        <p:nvSpPr>
          <p:cNvPr id="10" name="Text 8"/>
          <p:cNvSpPr/>
          <p:nvPr/>
        </p:nvSpPr>
        <p:spPr>
          <a:xfrm>
            <a:off x="9449872" y="3091458"/>
            <a:ext cx="3156347" cy="366581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Performance in terminal examinations in the following subject areas: English and Communication, Two vocational specialisms (Hotel, Catering &amp; Tourism/Graphics/Construction), Mathematical Applications, Language (Irish/German/French), Social Education.</a:t>
            </a:r>
            <a:endParaRPr lang="en-US" sz="1750" dirty="0"/>
          </a:p>
        </p:txBody>
      </p:sp>
      <p:pic>
        <p:nvPicPr>
          <p:cNvPr id="11" name="Image 0" descr="preencoded.png">
            <a:hlinkClick r:id="rId2" tooltip="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31743"/>
          </a:xfrm>
          <a:prstGeom prst="rect">
            <a:avLst/>
          </a:prstGeom>
          <a:solidFill>
            <a:srgbClr val="FFF8F0"/>
          </a:solidFill>
          <a:ln/>
        </p:spPr>
      </p:sp>
      <p:sp>
        <p:nvSpPr>
          <p:cNvPr id="4" name="Text 2"/>
          <p:cNvSpPr/>
          <p:nvPr/>
        </p:nvSpPr>
        <p:spPr>
          <a:xfrm>
            <a:off x="3502938" y="441365"/>
            <a:ext cx="4829770" cy="50149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3950"/>
              </a:lnSpc>
              <a:buNone/>
            </a:pPr>
            <a:r>
              <a:rPr lang="en-US" sz="3160" spc="-95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Admissions Criteria for LCA</a:t>
            </a:r>
            <a:endParaRPr lang="en-US" sz="316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02938" y="1263848"/>
            <a:ext cx="802481" cy="1390174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4546163" y="1424345"/>
            <a:ext cx="2549485" cy="25074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1975"/>
              </a:lnSpc>
              <a:buNone/>
            </a:pPr>
            <a:r>
              <a:rPr lang="en-US" sz="1580" spc="-47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Parent-Student Engagement</a:t>
            </a:r>
            <a:endParaRPr lang="en-US" sz="1580" dirty="0"/>
          </a:p>
        </p:txBody>
      </p:sp>
      <p:sp>
        <p:nvSpPr>
          <p:cNvPr id="7" name="Text 4"/>
          <p:cNvSpPr/>
          <p:nvPr/>
        </p:nvSpPr>
        <p:spPr>
          <a:xfrm>
            <a:off x="4546163" y="1771293"/>
            <a:ext cx="6581299" cy="72223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1896"/>
              </a:lnSpc>
              <a:buNone/>
            </a:pPr>
            <a:r>
              <a:rPr lang="en-US" sz="1264" spc="-2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An information session is held to familiarise parents and students with the LCA programme. Detailed packs are provided, and individual meetings are arranged to discuss programme specifics.</a:t>
            </a:r>
            <a:endParaRPr lang="en-US" sz="1264" dirty="0"/>
          </a:p>
        </p:txBody>
      </p:sp>
      <p:pic>
        <p:nvPicPr>
          <p:cNvPr id="8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2938" y="2654022"/>
            <a:ext cx="802481" cy="1284089"/>
          </a:xfrm>
          <a:prstGeom prst="rect">
            <a:avLst/>
          </a:prstGeom>
        </p:spPr>
      </p:pic>
      <p:sp>
        <p:nvSpPr>
          <p:cNvPr id="9" name="Text 5"/>
          <p:cNvSpPr/>
          <p:nvPr/>
        </p:nvSpPr>
        <p:spPr>
          <a:xfrm>
            <a:off x="4546163" y="2814518"/>
            <a:ext cx="2103715" cy="25074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1975"/>
              </a:lnSpc>
              <a:buNone/>
            </a:pPr>
            <a:r>
              <a:rPr lang="en-US" sz="1580" spc="-47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Application Submission</a:t>
            </a:r>
            <a:endParaRPr lang="en-US" sz="1580" dirty="0"/>
          </a:p>
        </p:txBody>
      </p:sp>
      <p:sp>
        <p:nvSpPr>
          <p:cNvPr id="10" name="Text 6"/>
          <p:cNvSpPr/>
          <p:nvPr/>
        </p:nvSpPr>
        <p:spPr>
          <a:xfrm>
            <a:off x="4546163" y="3161467"/>
            <a:ext cx="6581299" cy="48148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1896"/>
              </a:lnSpc>
              <a:buNone/>
            </a:pPr>
            <a:r>
              <a:rPr lang="en-US" sz="1264" spc="-2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Students must submit a completed application form, affirming their commitment to fully engage in all programme aspects.</a:t>
            </a:r>
            <a:endParaRPr lang="en-US" sz="1264" dirty="0"/>
          </a:p>
        </p:txBody>
      </p:sp>
      <p:pic>
        <p:nvPicPr>
          <p:cNvPr id="11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938" y="3938111"/>
            <a:ext cx="802481" cy="1284089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4546163" y="4098608"/>
            <a:ext cx="2006441" cy="25074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1975"/>
              </a:lnSpc>
              <a:buNone/>
            </a:pPr>
            <a:r>
              <a:rPr lang="en-US" sz="1580" spc="-47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Educator Feedback</a:t>
            </a:r>
            <a:endParaRPr lang="en-US" sz="1580" dirty="0"/>
          </a:p>
        </p:txBody>
      </p:sp>
      <p:sp>
        <p:nvSpPr>
          <p:cNvPr id="13" name="Text 8"/>
          <p:cNvSpPr/>
          <p:nvPr/>
        </p:nvSpPr>
        <p:spPr>
          <a:xfrm>
            <a:off x="4546163" y="4445556"/>
            <a:ext cx="6581299" cy="240744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1896"/>
              </a:lnSpc>
              <a:buNone/>
            </a:pPr>
            <a:r>
              <a:rPr lang="en-US" sz="1264" spc="-2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Teaching staff contribute insights via a questionnaire about the applicants.</a:t>
            </a:r>
            <a:endParaRPr lang="en-US" sz="1264" dirty="0"/>
          </a:p>
        </p:txBody>
      </p:sp>
      <p:pic>
        <p:nvPicPr>
          <p:cNvPr id="14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2938" y="5222200"/>
            <a:ext cx="802481" cy="1284089"/>
          </a:xfrm>
          <a:prstGeom prst="rect">
            <a:avLst/>
          </a:prstGeom>
        </p:spPr>
      </p:pic>
      <p:sp>
        <p:nvSpPr>
          <p:cNvPr id="15" name="Text 9"/>
          <p:cNvSpPr/>
          <p:nvPr/>
        </p:nvSpPr>
        <p:spPr>
          <a:xfrm>
            <a:off x="4546163" y="5382697"/>
            <a:ext cx="2006441" cy="25074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1975"/>
              </a:lnSpc>
              <a:buNone/>
            </a:pPr>
            <a:r>
              <a:rPr lang="en-US" sz="1580" spc="-47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Academic Evaluation</a:t>
            </a:r>
            <a:endParaRPr lang="en-US" sz="1580" dirty="0"/>
          </a:p>
        </p:txBody>
      </p:sp>
      <p:sp>
        <p:nvSpPr>
          <p:cNvPr id="16" name="Text 10"/>
          <p:cNvSpPr/>
          <p:nvPr/>
        </p:nvSpPr>
        <p:spPr>
          <a:xfrm>
            <a:off x="4546163" y="5729645"/>
            <a:ext cx="6581299" cy="48148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1896"/>
              </a:lnSpc>
              <a:buNone/>
            </a:pPr>
            <a:r>
              <a:rPr lang="en-US" sz="1264" spc="-2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Tutors and teachers review the applicant’s academic history and performance up to the Junior Cycle/Transition Year.</a:t>
            </a:r>
            <a:endParaRPr lang="en-US" sz="1264" dirty="0"/>
          </a:p>
        </p:txBody>
      </p:sp>
      <p:pic>
        <p:nvPicPr>
          <p:cNvPr id="17" name="Image 4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2938" y="6506289"/>
            <a:ext cx="802481" cy="1284089"/>
          </a:xfrm>
          <a:prstGeom prst="rect">
            <a:avLst/>
          </a:prstGeom>
        </p:spPr>
      </p:pic>
      <p:sp>
        <p:nvSpPr>
          <p:cNvPr id="18" name="Text 11"/>
          <p:cNvSpPr/>
          <p:nvPr/>
        </p:nvSpPr>
        <p:spPr>
          <a:xfrm>
            <a:off x="4546163" y="6666786"/>
            <a:ext cx="2128361" cy="25074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1975"/>
              </a:lnSpc>
              <a:buNone/>
            </a:pPr>
            <a:r>
              <a:rPr lang="en-US" sz="1580" spc="-47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School Life Contribution</a:t>
            </a:r>
            <a:endParaRPr lang="en-US" sz="1580" dirty="0"/>
          </a:p>
        </p:txBody>
      </p:sp>
      <p:sp>
        <p:nvSpPr>
          <p:cNvPr id="19" name="Text 12"/>
          <p:cNvSpPr/>
          <p:nvPr/>
        </p:nvSpPr>
        <p:spPr>
          <a:xfrm>
            <a:off x="4546163" y="7013734"/>
            <a:ext cx="6581299" cy="48148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1896"/>
              </a:lnSpc>
              <a:buNone/>
            </a:pPr>
            <a:r>
              <a:rPr lang="en-US" sz="1264" spc="-2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Consideration of the student’s attendance, behaviour, class participation, and homework completion.</a:t>
            </a:r>
            <a:endParaRPr lang="en-US" sz="1264" dirty="0"/>
          </a:p>
        </p:txBody>
      </p:sp>
      <p:pic>
        <p:nvPicPr>
          <p:cNvPr id="20" name="Image 5" descr="preencoded.png">
            <a:hlinkClick r:id="rId7" tooltip="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  <p:sp>
        <p:nvSpPr>
          <p:cNvPr id="4" name="Text 2"/>
          <p:cNvSpPr/>
          <p:nvPr/>
        </p:nvSpPr>
        <p:spPr>
          <a:xfrm>
            <a:off x="2037993" y="2115503"/>
            <a:ext cx="5554980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spc="-131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Student Selection</a:t>
            </a:r>
            <a:endParaRPr lang="en-US" sz="4374" dirty="0"/>
          </a:p>
        </p:txBody>
      </p:sp>
      <p:sp>
        <p:nvSpPr>
          <p:cNvPr id="5" name="Shape 3"/>
          <p:cNvSpPr/>
          <p:nvPr/>
        </p:nvSpPr>
        <p:spPr>
          <a:xfrm>
            <a:off x="2037993" y="3254216"/>
            <a:ext cx="10554414" cy="2859881"/>
          </a:xfrm>
          <a:prstGeom prst="roundRect">
            <a:avLst>
              <a:gd name="adj" fmla="val 3496"/>
            </a:avLst>
          </a:prstGeom>
          <a:noFill/>
          <a:ln w="7620">
            <a:solidFill>
              <a:srgbClr val="000000">
                <a:alpha val="8000"/>
              </a:srgbClr>
            </a:solidFill>
            <a:prstDash val="solid"/>
          </a:ln>
        </p:spPr>
      </p:sp>
      <p:sp>
        <p:nvSpPr>
          <p:cNvPr id="6" name="Shape 4"/>
          <p:cNvSpPr/>
          <p:nvPr/>
        </p:nvSpPr>
        <p:spPr>
          <a:xfrm>
            <a:off x="2045613" y="3261836"/>
            <a:ext cx="10538103" cy="614958"/>
          </a:xfrm>
          <a:prstGeom prst="rect">
            <a:avLst/>
          </a:prstGeom>
          <a:solidFill>
            <a:srgbClr val="FFFFFF">
              <a:alpha val="4000"/>
            </a:srgbClr>
          </a:solidFill>
          <a:ln/>
        </p:spPr>
      </p:sp>
      <p:sp>
        <p:nvSpPr>
          <p:cNvPr id="7" name="Text 5"/>
          <p:cNvSpPr/>
          <p:nvPr/>
        </p:nvSpPr>
        <p:spPr>
          <a:xfrm>
            <a:off x="2268855" y="3402687"/>
            <a:ext cx="3064193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Demonstrated interest</a:t>
            </a:r>
            <a:endParaRPr lang="en-US" sz="1750" dirty="0"/>
          </a:p>
        </p:txBody>
      </p:sp>
      <p:sp>
        <p:nvSpPr>
          <p:cNvPr id="8" name="Text 6"/>
          <p:cNvSpPr/>
          <p:nvPr/>
        </p:nvSpPr>
        <p:spPr>
          <a:xfrm>
            <a:off x="5785009" y="3402687"/>
            <a:ext cx="3060383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Full participation willingness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9297353" y="3402687"/>
            <a:ext cx="3064193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Attendance record</a:t>
            </a:r>
            <a:endParaRPr lang="en-US" sz="1750" dirty="0"/>
          </a:p>
        </p:txBody>
      </p:sp>
      <p:sp>
        <p:nvSpPr>
          <p:cNvPr id="10" name="Shape 8"/>
          <p:cNvSpPr/>
          <p:nvPr/>
        </p:nvSpPr>
        <p:spPr>
          <a:xfrm>
            <a:off x="2045613" y="3876794"/>
            <a:ext cx="10538103" cy="948214"/>
          </a:xfrm>
          <a:prstGeom prst="rect">
            <a:avLst/>
          </a:prstGeom>
          <a:solidFill>
            <a:srgbClr val="000000">
              <a:alpha val="4000"/>
            </a:srgbClr>
          </a:solidFill>
          <a:ln/>
        </p:spPr>
      </p:sp>
      <p:sp>
        <p:nvSpPr>
          <p:cNvPr id="11" name="Text 9"/>
          <p:cNvSpPr/>
          <p:nvPr/>
        </p:nvSpPr>
        <p:spPr>
          <a:xfrm>
            <a:off x="2268855" y="4017645"/>
            <a:ext cx="3064193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Behavioural history</a:t>
            </a:r>
            <a:endParaRPr lang="en-US" sz="1750" dirty="0"/>
          </a:p>
        </p:txBody>
      </p:sp>
      <p:sp>
        <p:nvSpPr>
          <p:cNvPr id="12" name="Text 10"/>
          <p:cNvSpPr/>
          <p:nvPr/>
        </p:nvSpPr>
        <p:spPr>
          <a:xfrm>
            <a:off x="5785009" y="4017645"/>
            <a:ext cx="3060383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Competence and potential benefit from the programme</a:t>
            </a:r>
            <a:endParaRPr lang="en-US" sz="1750" dirty="0"/>
          </a:p>
        </p:txBody>
      </p:sp>
      <p:sp>
        <p:nvSpPr>
          <p:cNvPr id="13" name="Text 11"/>
          <p:cNvSpPr/>
          <p:nvPr/>
        </p:nvSpPr>
        <p:spPr>
          <a:xfrm>
            <a:off x="9297353" y="4017645"/>
            <a:ext cx="3064193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Possible contribution to the LCA programme</a:t>
            </a:r>
            <a:endParaRPr lang="en-US" sz="1750" dirty="0"/>
          </a:p>
        </p:txBody>
      </p:sp>
      <p:sp>
        <p:nvSpPr>
          <p:cNvPr id="14" name="Shape 12"/>
          <p:cNvSpPr/>
          <p:nvPr/>
        </p:nvSpPr>
        <p:spPr>
          <a:xfrm>
            <a:off x="2045613" y="4825008"/>
            <a:ext cx="10538103" cy="1281470"/>
          </a:xfrm>
          <a:prstGeom prst="rect">
            <a:avLst/>
          </a:prstGeom>
          <a:solidFill>
            <a:srgbClr val="FFFFFF">
              <a:alpha val="4000"/>
            </a:srgbClr>
          </a:solidFill>
          <a:ln/>
        </p:spPr>
      </p:sp>
      <p:sp>
        <p:nvSpPr>
          <p:cNvPr id="15" name="Text 13"/>
          <p:cNvSpPr/>
          <p:nvPr/>
        </p:nvSpPr>
        <p:spPr>
          <a:xfrm>
            <a:off x="2268855" y="4965859"/>
            <a:ext cx="3064193" cy="99976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Pastoral care needs as communicated by school professionals</a:t>
            </a:r>
            <a:endParaRPr lang="en-US" sz="1750" dirty="0"/>
          </a:p>
        </p:txBody>
      </p:sp>
      <p:sp>
        <p:nvSpPr>
          <p:cNvPr id="16" name="Text 14"/>
          <p:cNvSpPr/>
          <p:nvPr/>
        </p:nvSpPr>
        <p:spPr>
          <a:xfrm>
            <a:off x="5785009" y="4965859"/>
            <a:ext cx="3060383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624"/>
              </a:lnSpc>
              <a:buNone/>
            </a:pPr>
            <a:endParaRPr lang="en-US" sz="1750" dirty="0"/>
          </a:p>
        </p:txBody>
      </p:sp>
      <p:sp>
        <p:nvSpPr>
          <p:cNvPr id="17" name="Text 15"/>
          <p:cNvSpPr/>
          <p:nvPr/>
        </p:nvSpPr>
        <p:spPr>
          <a:xfrm>
            <a:off x="9297353" y="4965859"/>
            <a:ext cx="3064193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624"/>
              </a:lnSpc>
              <a:buNone/>
            </a:pPr>
            <a:endParaRPr lang="en-US" sz="1750" dirty="0"/>
          </a:p>
        </p:txBody>
      </p:sp>
      <p:pic>
        <p:nvPicPr>
          <p:cNvPr id="18" name="Image 0" descr="preencoded.png">
            <a:hlinkClick r:id="rId2" tooltip="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  <p:sp>
        <p:nvSpPr>
          <p:cNvPr id="4" name="Text 2"/>
          <p:cNvSpPr/>
          <p:nvPr/>
        </p:nvSpPr>
        <p:spPr>
          <a:xfrm>
            <a:off x="2037993" y="1562457"/>
            <a:ext cx="10554414" cy="13887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spc="-131" kern="0" dirty="0">
                <a:solidFill>
                  <a:srgbClr val="2C3F42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Leaving Certificate Applied Contract for Scoil Ruáin Students</a:t>
            </a:r>
            <a:endParaRPr lang="en-US" sz="4374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37993" y="3395543"/>
            <a:ext cx="555427" cy="555427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2037993" y="4173141"/>
            <a:ext cx="2388632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Full Participation</a:t>
            </a:r>
            <a:endParaRPr lang="en-US" sz="2187" dirty="0"/>
          </a:p>
        </p:txBody>
      </p:sp>
      <p:sp>
        <p:nvSpPr>
          <p:cNvPr id="7" name="Text 4"/>
          <p:cNvSpPr/>
          <p:nvPr/>
        </p:nvSpPr>
        <p:spPr>
          <a:xfrm>
            <a:off x="2037993" y="4653558"/>
            <a:ext cx="2388632" cy="99976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Students commit to full participation in the course and all classes.</a:t>
            </a:r>
            <a:endParaRPr lang="en-US" sz="1750" dirty="0"/>
          </a:p>
        </p:txBody>
      </p:sp>
      <p:pic>
        <p:nvPicPr>
          <p:cNvPr id="8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881" y="3395543"/>
            <a:ext cx="555427" cy="555427"/>
          </a:xfrm>
          <a:prstGeom prst="rect">
            <a:avLst/>
          </a:prstGeom>
        </p:spPr>
      </p:pic>
      <p:sp>
        <p:nvSpPr>
          <p:cNvPr id="9" name="Text 5"/>
          <p:cNvSpPr/>
          <p:nvPr/>
        </p:nvSpPr>
        <p:spPr>
          <a:xfrm>
            <a:off x="4759881" y="4173141"/>
            <a:ext cx="2388632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High Standards of Behaviour</a:t>
            </a:r>
            <a:endParaRPr lang="en-US" sz="2187" dirty="0"/>
          </a:p>
        </p:txBody>
      </p:sp>
      <p:sp>
        <p:nvSpPr>
          <p:cNvPr id="10" name="Text 6"/>
          <p:cNvSpPr/>
          <p:nvPr/>
        </p:nvSpPr>
        <p:spPr>
          <a:xfrm>
            <a:off x="4759881" y="5000744"/>
            <a:ext cx="2388632" cy="16662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Students commit to maintaining high standards of behaviour to foster a conducive learning environment.</a:t>
            </a:r>
            <a:endParaRPr lang="en-US" sz="1750" dirty="0"/>
          </a:p>
        </p:txBody>
      </p:sp>
      <p:pic>
        <p:nvPicPr>
          <p:cNvPr id="11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768" y="3395543"/>
            <a:ext cx="555427" cy="555427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7481768" y="4173141"/>
            <a:ext cx="2388632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Attendance</a:t>
            </a:r>
            <a:endParaRPr lang="en-US" sz="2187" dirty="0"/>
          </a:p>
        </p:txBody>
      </p:sp>
      <p:sp>
        <p:nvSpPr>
          <p:cNvPr id="13" name="Text 8"/>
          <p:cNvSpPr/>
          <p:nvPr/>
        </p:nvSpPr>
        <p:spPr>
          <a:xfrm>
            <a:off x="7481768" y="4653558"/>
            <a:ext cx="2388632" cy="199953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Students commit to achieving a minimum of 90% attendance or providing medical documentation for absences.</a:t>
            </a:r>
            <a:endParaRPr lang="en-US" sz="1750" dirty="0"/>
          </a:p>
        </p:txBody>
      </p:sp>
      <p:pic>
        <p:nvPicPr>
          <p:cNvPr id="14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3656" y="3395543"/>
            <a:ext cx="555427" cy="555427"/>
          </a:xfrm>
          <a:prstGeom prst="rect">
            <a:avLst/>
          </a:prstGeom>
        </p:spPr>
      </p:pic>
      <p:sp>
        <p:nvSpPr>
          <p:cNvPr id="15" name="Text 9"/>
          <p:cNvSpPr/>
          <p:nvPr/>
        </p:nvSpPr>
        <p:spPr>
          <a:xfrm>
            <a:off x="10203656" y="4173141"/>
            <a:ext cx="2388751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spc="-66" kern="0" dirty="0">
                <a:solidFill>
                  <a:srgbClr val="2B2E3C"/>
                </a:solidFill>
                <a:latin typeface="Bitter" pitchFamily="34" charset="0"/>
                <a:ea typeface="Bitter" pitchFamily="34" charset="-122"/>
                <a:cs typeface="Bitter" pitchFamily="34" charset="-120"/>
              </a:rPr>
              <a:t>Work Experience</a:t>
            </a:r>
            <a:endParaRPr lang="en-US" sz="2187" dirty="0"/>
          </a:p>
        </p:txBody>
      </p:sp>
      <p:sp>
        <p:nvSpPr>
          <p:cNvPr id="16" name="Text 10"/>
          <p:cNvSpPr/>
          <p:nvPr/>
        </p:nvSpPr>
        <p:spPr>
          <a:xfrm>
            <a:off x="10203656" y="4653558"/>
            <a:ext cx="2388751" cy="199953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624"/>
              </a:lnSpc>
              <a:buNone/>
            </a:pPr>
            <a:r>
              <a:rPr lang="en-US" sz="1750" spc="-35" kern="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Students commit to arranging and fulfilling work experience placements and completing a work diary.</a:t>
            </a:r>
            <a:endParaRPr lang="en-US" sz="1750" dirty="0"/>
          </a:p>
        </p:txBody>
      </p:sp>
      <p:pic>
        <p:nvPicPr>
          <p:cNvPr id="17" name="Image 4" descr="preencoded.png">
            <a:hlinkClick r:id="rId6" tooltip="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2024-06-18T13:27:45Z</dcterms:created>
  <dcterms:modified xsi:type="dcterms:W3CDTF">2024-06-18T13:27:45Z</dcterms:modified>
</cp:coreProperties>
</file>